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0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09" r:id="rId20"/>
    <p:sldId id="310" r:id="rId21"/>
    <p:sldId id="311" r:id="rId22"/>
    <p:sldId id="312" r:id="rId23"/>
    <p:sldId id="313" r:id="rId24"/>
    <p:sldId id="314"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6" r:id="rId58"/>
    <p:sldId id="308"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1" d="100"/>
          <a:sy n="61" d="100"/>
        </p:scale>
        <p:origin x="234" y="2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40899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472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65167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5BCAD085-E8A6-8845-BD4E-CB4CCA059FC4}" type="datetimeFigureOut">
              <a:rPr lang="en-US" smtClean="0"/>
              <a:t>10/26/2024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69424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37722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62028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9415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43671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80022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62961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65849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88736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16685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5BCAD085-E8A6-8845-BD4E-CB4CCA059FC4}" type="datetimeFigureOut">
              <a:rPr lang="en-US" smtClean="0"/>
              <a:t>10/26/2024</a:t>
            </a:fld>
            <a:endParaRPr lang="en-US"/>
          </a:p>
        </p:txBody>
      </p:sp>
      <p:sp>
        <p:nvSpPr>
          <p:cNvPr id="6" name="Footer Placeholder 5"/>
          <p:cNvSpPr>
            <a:spLocks noGrp="1"/>
          </p:cNvSpPr>
          <p:nvPr>
            <p:ph type="ftr" sz="quarter" idx="11"/>
          </p:nvPr>
        </p:nvSpPr>
        <p:spPr>
          <a:xfrm>
            <a:off x="442797" y="6041361"/>
            <a:ext cx="2471560" cy="365125"/>
          </a:xfrm>
        </p:spPr>
        <p:txBody>
          <a:bodyPr/>
          <a:lstStyle/>
          <a:p>
            <a:endParaRPr lang="en-US"/>
          </a:p>
        </p:txBody>
      </p:sp>
      <p:sp>
        <p:nvSpPr>
          <p:cNvPr id="7" name="Slide Number Placeholder 6"/>
          <p:cNvSpPr>
            <a:spLocks noGrp="1"/>
          </p:cNvSpPr>
          <p:nvPr>
            <p:ph type="sldNum" sz="quarter" idx="12"/>
          </p:nvPr>
        </p:nvSpPr>
        <p:spPr>
          <a:xfrm>
            <a:off x="3647017" y="5915887"/>
            <a:ext cx="796616" cy="49059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63483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5BCAD085-E8A6-8845-BD4E-CB4CCA059FC4}" type="datetimeFigureOut">
              <a:rPr lang="en-US" smtClean="0"/>
              <a:t>10/26/2024</a:t>
            </a:fld>
            <a:endParaRPr lang="en-US"/>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1624709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9EA9B-BEA7-C546-7DDB-5B4457E61918}"/>
              </a:ext>
            </a:extLst>
          </p:cNvPr>
          <p:cNvSpPr>
            <a:spLocks noGrp="1"/>
          </p:cNvSpPr>
          <p:nvPr>
            <p:ph type="ctrTitle"/>
          </p:nvPr>
        </p:nvSpPr>
        <p:spPr/>
        <p:txBody>
          <a:bodyPr/>
          <a:lstStyle/>
          <a:p>
            <a:r>
              <a:rPr lang="en-US" dirty="0"/>
              <a:t>Look and Live</a:t>
            </a:r>
          </a:p>
        </p:txBody>
      </p:sp>
      <p:sp>
        <p:nvSpPr>
          <p:cNvPr id="3" name="Subtitle 2">
            <a:extLst>
              <a:ext uri="{FF2B5EF4-FFF2-40B4-BE49-F238E27FC236}">
                <a16:creationId xmlns:a16="http://schemas.microsoft.com/office/drawing/2014/main" id="{3B3A0017-1E2F-9228-A5CD-FD5895A3FE0A}"/>
              </a:ext>
            </a:extLst>
          </p:cNvPr>
          <p:cNvSpPr>
            <a:spLocks noGrp="1"/>
          </p:cNvSpPr>
          <p:nvPr>
            <p:ph type="subTitle" idx="1"/>
          </p:nvPr>
        </p:nvSpPr>
        <p:spPr/>
        <p:txBody>
          <a:bodyPr>
            <a:normAutofit/>
          </a:bodyPr>
          <a:lstStyle/>
          <a:p>
            <a:r>
              <a:rPr lang="en-US" sz="1800" dirty="0"/>
              <a:t>2024 Quarter 4 Lesson 4</a:t>
            </a:r>
          </a:p>
        </p:txBody>
      </p:sp>
    </p:spTree>
    <p:extLst>
      <p:ext uri="{BB962C8B-B14F-4D97-AF65-F5344CB8AC3E}">
        <p14:creationId xmlns:p14="http://schemas.microsoft.com/office/powerpoint/2010/main" val="205173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Born again - John 3:6</a:t>
            </a:r>
          </a:p>
        </p:txBody>
      </p:sp>
      <p:sp>
        <p:nvSpPr>
          <p:cNvPr id="3" name="Content Placeholder 2"/>
          <p:cNvSpPr>
            <a:spLocks noGrp="1"/>
          </p:cNvSpPr>
          <p:nvPr>
            <p:ph sz="half" idx="1"/>
          </p:nvPr>
        </p:nvSpPr>
        <p:spPr/>
        <p:txBody>
          <a:bodyPr>
            <a:normAutofit lnSpcReduction="10000"/>
          </a:bodyPr>
          <a:lstStyle/>
          <a:p>
            <a:r>
              <a:rPr sz="3600" dirty="0"/>
              <a:t>That which is born of the flesh is flesh; and that which is born of the Spirit is spirit.</a:t>
            </a:r>
          </a:p>
        </p:txBody>
      </p:sp>
      <p:sp>
        <p:nvSpPr>
          <p:cNvPr id="5" name="TextBox 4"/>
          <p:cNvSpPr txBox="1"/>
          <p:nvPr/>
        </p:nvSpPr>
        <p:spPr>
          <a:xfrm>
            <a:off x="453292" y="5486400"/>
            <a:ext cx="8612554"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 Christian's life is not a modification or improvement of the old, but a transformation of nature. There is a death to self and sin, and a new life altogether</a:t>
            </a:r>
            <a:r>
              <a:rPr sz="2000" dirty="0"/>
              <a:t>.” - Desire of Ages, p. 172</a:t>
            </a:r>
          </a:p>
        </p:txBody>
      </p:sp>
      <p:pic>
        <p:nvPicPr>
          <p:cNvPr id="9218" name="Picture 2" descr="Jesus answered, ‘I tell you the solemn truth, unless a person is born of water and spirit, he cannot enter the kingdom of God. – Slide 5">
            <a:extLst>
              <a:ext uri="{FF2B5EF4-FFF2-40B4-BE49-F238E27FC236}">
                <a16:creationId xmlns:a16="http://schemas.microsoft.com/office/drawing/2014/main" id="{7A2F12D0-F68E-B850-7415-3981A0CB57B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671887" cy="2753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Born again - John 3:7</a:t>
            </a:r>
          </a:p>
        </p:txBody>
      </p:sp>
      <p:sp>
        <p:nvSpPr>
          <p:cNvPr id="3" name="Content Placeholder 2"/>
          <p:cNvSpPr>
            <a:spLocks noGrp="1"/>
          </p:cNvSpPr>
          <p:nvPr>
            <p:ph sz="half" idx="1"/>
          </p:nvPr>
        </p:nvSpPr>
        <p:spPr/>
        <p:txBody>
          <a:bodyPr>
            <a:normAutofit/>
          </a:bodyPr>
          <a:lstStyle/>
          <a:p>
            <a:r>
              <a:rPr sz="3600" dirty="0"/>
              <a:t>Marvel not that I said unto thee, Ye must be born again.</a:t>
            </a:r>
          </a:p>
        </p:txBody>
      </p:sp>
      <p:sp>
        <p:nvSpPr>
          <p:cNvPr id="5" name="TextBox 4"/>
          <p:cNvSpPr txBox="1"/>
          <p:nvPr/>
        </p:nvSpPr>
        <p:spPr>
          <a:xfrm>
            <a:off x="108435" y="5493634"/>
            <a:ext cx="8927125"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 pride of the Pharisee was struggling against the honest desire of the seeker after truth. He wondered that Christ should speak to him as He did...</a:t>
            </a:r>
            <a:r>
              <a:rPr sz="2000" dirty="0"/>
              <a:t>.” - Desire of Ages, p. 17</a:t>
            </a:r>
            <a:r>
              <a:rPr lang="en-US" sz="2000" dirty="0"/>
              <a:t>1</a:t>
            </a:r>
            <a:endParaRPr sz="2000" dirty="0"/>
          </a:p>
        </p:txBody>
      </p:sp>
      <p:pic>
        <p:nvPicPr>
          <p:cNvPr id="10242" name="Picture 2" descr="‘What is born of the flesh is flesh, and what is born of the Spirit is spirit. Do not be amazed that I said to you, “You must all be born from above.” – Slide 6">
            <a:extLst>
              <a:ext uri="{FF2B5EF4-FFF2-40B4-BE49-F238E27FC236}">
                <a16:creationId xmlns:a16="http://schemas.microsoft.com/office/drawing/2014/main" id="{311109A9-629D-CFCD-59F6-9960E0042B9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671887" cy="2753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Born again - John 3:8</a:t>
            </a:r>
          </a:p>
        </p:txBody>
      </p:sp>
      <p:sp>
        <p:nvSpPr>
          <p:cNvPr id="3" name="Content Placeholder 2"/>
          <p:cNvSpPr>
            <a:spLocks noGrp="1"/>
          </p:cNvSpPr>
          <p:nvPr>
            <p:ph sz="half" idx="1"/>
          </p:nvPr>
        </p:nvSpPr>
        <p:spPr/>
        <p:txBody>
          <a:bodyPr>
            <a:normAutofit fontScale="92500" lnSpcReduction="20000"/>
          </a:bodyPr>
          <a:lstStyle/>
          <a:p>
            <a:r>
              <a:rPr sz="2800"/>
              <a:t>The wind bloweth where it listeth, and thou hearest the sound thereof, but canst not tell whence it cometh, and whither it goeth: so is every one that is born of the Spirit.</a:t>
            </a:r>
          </a:p>
        </p:txBody>
      </p:sp>
      <p:sp>
        <p:nvSpPr>
          <p:cNvPr id="5" name="TextBox 4"/>
          <p:cNvSpPr txBox="1"/>
          <p:nvPr/>
        </p:nvSpPr>
        <p:spPr>
          <a:xfrm>
            <a:off x="894862" y="5725012"/>
            <a:ext cx="7772400" cy="1371600"/>
          </a:xfrm>
          <a:prstGeom prst="rect">
            <a:avLst/>
          </a:prstGeom>
          <a:noFill/>
        </p:spPr>
        <p:txBody>
          <a:bodyPr wrap="square">
            <a:noAutofit/>
          </a:bodyPr>
          <a:lstStyle/>
          <a:p>
            <a:pPr>
              <a:defRPr sz="2200"/>
            </a:pPr>
            <a:endParaRPr sz="2000" dirty="0"/>
          </a:p>
          <a:p>
            <a:pPr algn="ctr">
              <a:defRPr sz="1400"/>
            </a:pPr>
            <a:r>
              <a:rPr sz="2000" dirty="0"/>
              <a:t>“</a:t>
            </a:r>
            <a:r>
              <a:rPr lang="en-US" sz="2000" dirty="0"/>
              <a:t>By an agency as unseen as the wind, Christ is constantly working upon the heart. </a:t>
            </a:r>
            <a:r>
              <a:rPr sz="2000" dirty="0"/>
              <a:t>” - Desire of Ages, p. 172</a:t>
            </a:r>
          </a:p>
        </p:txBody>
      </p:sp>
      <p:pic>
        <p:nvPicPr>
          <p:cNvPr id="11266" name="Picture 2" descr="‘The wind blows wherever it will, and you hear the sound it makes, but do not know where it comes from and where it is going. So it is with everyone who is born of the Spirit.’ – Slide 7">
            <a:extLst>
              <a:ext uri="{FF2B5EF4-FFF2-40B4-BE49-F238E27FC236}">
                <a16:creationId xmlns:a16="http://schemas.microsoft.com/office/drawing/2014/main" id="{3AA36789-4CF5-E022-5B50-32EAEA89404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671887" cy="2753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Born again - John 3:9</a:t>
            </a:r>
          </a:p>
        </p:txBody>
      </p:sp>
      <p:sp>
        <p:nvSpPr>
          <p:cNvPr id="3" name="Content Placeholder 2"/>
          <p:cNvSpPr>
            <a:spLocks noGrp="1"/>
          </p:cNvSpPr>
          <p:nvPr>
            <p:ph sz="half" idx="1"/>
          </p:nvPr>
        </p:nvSpPr>
        <p:spPr/>
        <p:txBody>
          <a:bodyPr/>
          <a:lstStyle/>
          <a:p>
            <a:r>
              <a:rPr sz="2800"/>
              <a:t>Nicodemus answered and said unto him, How can these things be?</a:t>
            </a:r>
          </a:p>
        </p:txBody>
      </p:sp>
      <p:sp>
        <p:nvSpPr>
          <p:cNvPr id="5" name="TextBox 4"/>
          <p:cNvSpPr txBox="1"/>
          <p:nvPr/>
        </p:nvSpPr>
        <p:spPr>
          <a:xfrm>
            <a:off x="154351" y="5833939"/>
            <a:ext cx="8835293" cy="1371600"/>
          </a:xfrm>
          <a:prstGeom prst="rect">
            <a:avLst/>
          </a:prstGeom>
          <a:noFill/>
        </p:spPr>
        <p:txBody>
          <a:bodyPr wrap="square">
            <a:noAutofit/>
          </a:bodyPr>
          <a:lstStyle/>
          <a:p>
            <a:pPr>
              <a:defRPr sz="2200"/>
            </a:pPr>
            <a:endParaRPr sz="2000" dirty="0"/>
          </a:p>
          <a:p>
            <a:pPr algn="ctr">
              <a:defRPr sz="1400"/>
            </a:pPr>
            <a:r>
              <a:rPr sz="2000" dirty="0"/>
              <a:t>“</a:t>
            </a:r>
            <a:r>
              <a:rPr lang="en-US" sz="2000" dirty="0"/>
              <a:t>He was not so much impressed by the necessity of the new birth as by the manner of its accomplishment. </a:t>
            </a:r>
            <a:r>
              <a:rPr sz="2000" dirty="0"/>
              <a:t>” - Desire of Ages, p. 173</a:t>
            </a:r>
          </a:p>
        </p:txBody>
      </p:sp>
      <p:pic>
        <p:nvPicPr>
          <p:cNvPr id="12290" name="Picture 2" descr="Nicodemus replied, ‘How can these things be?’ Jesus answered, ‘Are you the teacher of Israel and yet you don’t understand these things? – Slide 8">
            <a:extLst>
              <a:ext uri="{FF2B5EF4-FFF2-40B4-BE49-F238E27FC236}">
                <a16:creationId xmlns:a16="http://schemas.microsoft.com/office/drawing/2014/main" id="{EC4C44A8-9413-FD5D-B056-DF5F5054A3E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671887" cy="2753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3:10</a:t>
            </a:r>
          </a:p>
        </p:txBody>
      </p:sp>
      <p:sp>
        <p:nvSpPr>
          <p:cNvPr id="3" name="Content Placeholder 2"/>
          <p:cNvSpPr>
            <a:spLocks noGrp="1"/>
          </p:cNvSpPr>
          <p:nvPr>
            <p:ph sz="half" idx="1"/>
          </p:nvPr>
        </p:nvSpPr>
        <p:spPr/>
        <p:txBody>
          <a:bodyPr/>
          <a:lstStyle/>
          <a:p>
            <a:r>
              <a:rPr sz="2800"/>
              <a:t>Jesus answered and said unto him, Art thou a master of Israel, and knowest not these things?</a:t>
            </a:r>
          </a:p>
        </p:txBody>
      </p:sp>
      <p:sp>
        <p:nvSpPr>
          <p:cNvPr id="5" name="TextBox 4"/>
          <p:cNvSpPr txBox="1"/>
          <p:nvPr/>
        </p:nvSpPr>
        <p:spPr>
          <a:xfrm>
            <a:off x="140677" y="5849570"/>
            <a:ext cx="9198708" cy="1371600"/>
          </a:xfrm>
          <a:prstGeom prst="rect">
            <a:avLst/>
          </a:prstGeom>
          <a:noFill/>
        </p:spPr>
        <p:txBody>
          <a:bodyPr wrap="square">
            <a:noAutofit/>
          </a:bodyPr>
          <a:lstStyle/>
          <a:p>
            <a:pPr algn="ctr">
              <a:defRPr sz="1400"/>
            </a:pPr>
            <a:r>
              <a:rPr sz="2000" dirty="0"/>
              <a:t>“</a:t>
            </a:r>
            <a:r>
              <a:rPr lang="en-US" sz="2000" dirty="0"/>
              <a:t>His words conveyed the lesson that instead of feeling irritated over the plain words of truth, Nicodemus should have had a very humble opinion of himself, because of his spiritual ignorance.”</a:t>
            </a:r>
            <a:r>
              <a:rPr sz="2000" dirty="0"/>
              <a:t>- Desire of Ages, p. 17</a:t>
            </a:r>
            <a:r>
              <a:rPr lang="en-US" sz="2000" dirty="0"/>
              <a:t>3</a:t>
            </a:r>
            <a:endParaRPr sz="2000" dirty="0"/>
          </a:p>
        </p:txBody>
      </p:sp>
      <p:pic>
        <p:nvPicPr>
          <p:cNvPr id="13314" name="Picture 2" descr="‘I tell you the solemn truth, we speak about what we know and testify about what we have seen, but you people do not accept our testimony. – Slide 9">
            <a:extLst>
              <a:ext uri="{FF2B5EF4-FFF2-40B4-BE49-F238E27FC236}">
                <a16:creationId xmlns:a16="http://schemas.microsoft.com/office/drawing/2014/main" id="{3299119B-7280-67A4-D948-1CF8B2B5E3A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2435"/>
          <a:stretch/>
        </p:blipFill>
        <p:spPr bwMode="auto">
          <a:xfrm>
            <a:off x="5053257" y="2492718"/>
            <a:ext cx="3191974" cy="3086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3:11</a:t>
            </a:r>
          </a:p>
        </p:txBody>
      </p:sp>
      <p:sp>
        <p:nvSpPr>
          <p:cNvPr id="3" name="Content Placeholder 2"/>
          <p:cNvSpPr>
            <a:spLocks noGrp="1"/>
          </p:cNvSpPr>
          <p:nvPr>
            <p:ph sz="half" idx="1"/>
          </p:nvPr>
        </p:nvSpPr>
        <p:spPr/>
        <p:txBody>
          <a:bodyPr/>
          <a:lstStyle/>
          <a:p>
            <a:r>
              <a:rPr sz="2800" dirty="0"/>
              <a:t>Verily, verily, I say unto thee, We speak that we do know, and testify that we have seen; and ye receive not our witness.</a:t>
            </a:r>
          </a:p>
        </p:txBody>
      </p:sp>
      <p:sp>
        <p:nvSpPr>
          <p:cNvPr id="5" name="TextBox 4"/>
          <p:cNvSpPr txBox="1"/>
          <p:nvPr/>
        </p:nvSpPr>
        <p:spPr>
          <a:xfrm>
            <a:off x="180855" y="5533657"/>
            <a:ext cx="8599727"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 Jews whom Jesus had driven from the temple claimed to be children of Abraham, but …they could not endure the glory of God which was manifested in Him.</a:t>
            </a:r>
            <a:r>
              <a:rPr sz="2000" dirty="0"/>
              <a:t>” - Desire of Ages, p. 17</a:t>
            </a:r>
            <a:r>
              <a:rPr lang="en-US" sz="2000" dirty="0"/>
              <a:t>4</a:t>
            </a:r>
            <a:endParaRPr sz="2000" dirty="0"/>
          </a:p>
        </p:txBody>
      </p:sp>
      <p:pic>
        <p:nvPicPr>
          <p:cNvPr id="14338" name="Picture 2" descr="‘I tell you the solemn truth, we speak about what we know and testify about what we have seen, but you people do not accept our testimony. – Slide 9">
            <a:extLst>
              <a:ext uri="{FF2B5EF4-FFF2-40B4-BE49-F238E27FC236}">
                <a16:creationId xmlns:a16="http://schemas.microsoft.com/office/drawing/2014/main" id="{F7EA7B40-1A0C-854C-46D5-271A1FBD213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884" t="37291" r="24521"/>
          <a:stretch/>
        </p:blipFill>
        <p:spPr bwMode="auto">
          <a:xfrm>
            <a:off x="5056554" y="2461845"/>
            <a:ext cx="2925754" cy="32305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3:12</a:t>
            </a:r>
          </a:p>
        </p:txBody>
      </p:sp>
      <p:sp>
        <p:nvSpPr>
          <p:cNvPr id="3" name="Content Placeholder 2"/>
          <p:cNvSpPr>
            <a:spLocks noGrp="1"/>
          </p:cNvSpPr>
          <p:nvPr>
            <p:ph sz="half" idx="1"/>
          </p:nvPr>
        </p:nvSpPr>
        <p:spPr/>
        <p:txBody>
          <a:bodyPr/>
          <a:lstStyle/>
          <a:p>
            <a:r>
              <a:rPr sz="2800"/>
              <a:t>If I have told you earthly things, and ye believe not, how shall ye believe, if I tell you of heavenly things?</a:t>
            </a:r>
          </a:p>
        </p:txBody>
      </p:sp>
      <p:sp>
        <p:nvSpPr>
          <p:cNvPr id="5" name="TextBox 4"/>
          <p:cNvSpPr txBox="1"/>
          <p:nvPr/>
        </p:nvSpPr>
        <p:spPr>
          <a:xfrm>
            <a:off x="393697" y="5736629"/>
            <a:ext cx="8356602" cy="1371600"/>
          </a:xfrm>
          <a:prstGeom prst="rect">
            <a:avLst/>
          </a:prstGeom>
          <a:noFill/>
        </p:spPr>
        <p:txBody>
          <a:bodyPr wrap="square">
            <a:noAutofit/>
          </a:bodyPr>
          <a:lstStyle/>
          <a:p>
            <a:pPr algn="ctr">
              <a:defRPr sz="1400"/>
            </a:pPr>
            <a:r>
              <a:rPr sz="2000" dirty="0"/>
              <a:t>“</a:t>
            </a:r>
            <a:r>
              <a:rPr lang="en-US" sz="2000" dirty="0"/>
              <a:t>If Nicodemus could not receive Christ's teaching, illustrating the work of grace upon the heart, how could he comprehend the nature of His glorious heavenly kingdom? </a:t>
            </a:r>
            <a:r>
              <a:rPr sz="2000" dirty="0"/>
              <a:t>.” - Desire of Ages, p. 174</a:t>
            </a:r>
          </a:p>
        </p:txBody>
      </p:sp>
      <p:pic>
        <p:nvPicPr>
          <p:cNvPr id="15362" name="Picture 2" descr="‘If I have told you people about earthly things and you don’t believe, how will you believe if I tell you about heavenly things? No one has ascended into heaven except the one who descended from heaven – the Son of Man. – Slide 10">
            <a:extLst>
              <a:ext uri="{FF2B5EF4-FFF2-40B4-BE49-F238E27FC236}">
                <a16:creationId xmlns:a16="http://schemas.microsoft.com/office/drawing/2014/main" id="{4FB6D677-84FB-CC9C-BF9A-AC3A733AA9C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671887" cy="2753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3:13</a:t>
            </a:r>
          </a:p>
        </p:txBody>
      </p:sp>
      <p:sp>
        <p:nvSpPr>
          <p:cNvPr id="3" name="Content Placeholder 2"/>
          <p:cNvSpPr>
            <a:spLocks noGrp="1"/>
          </p:cNvSpPr>
          <p:nvPr>
            <p:ph sz="half" idx="1"/>
          </p:nvPr>
        </p:nvSpPr>
        <p:spPr/>
        <p:txBody>
          <a:bodyPr/>
          <a:lstStyle/>
          <a:p>
            <a:r>
              <a:rPr sz="2800"/>
              <a:t>And no man hath ascended up to heaven, but he that came down from heaven, even the Son of man which is in heaven.</a:t>
            </a:r>
          </a:p>
        </p:txBody>
      </p:sp>
      <p:sp>
        <p:nvSpPr>
          <p:cNvPr id="5" name="TextBox 4"/>
          <p:cNvSpPr txBox="1"/>
          <p:nvPr/>
        </p:nvSpPr>
        <p:spPr>
          <a:xfrm>
            <a:off x="-34619" y="5515365"/>
            <a:ext cx="9030676"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Their great need was that very change which Christ had been explaining to Nicodemus,—a new moral birth, a cleansing from sin, and a renewing of knowledge and holiness.</a:t>
            </a:r>
            <a:r>
              <a:rPr sz="2000" dirty="0"/>
              <a:t>- Desire of Ages, p. 17</a:t>
            </a:r>
            <a:r>
              <a:rPr lang="en-US" sz="2000" dirty="0"/>
              <a:t>4</a:t>
            </a:r>
            <a:endParaRPr sz="2000" dirty="0"/>
          </a:p>
        </p:txBody>
      </p:sp>
      <p:pic>
        <p:nvPicPr>
          <p:cNvPr id="16386" name="Picture 2" descr="‘The wind blows wherever it will, and you hear the sound it makes, but do not know where it comes from and where it is going. So it is with everyone who is born of the Spirit.’ – Slide 7">
            <a:extLst>
              <a:ext uri="{FF2B5EF4-FFF2-40B4-BE49-F238E27FC236}">
                <a16:creationId xmlns:a16="http://schemas.microsoft.com/office/drawing/2014/main" id="{5F8B910E-1C7D-D82E-7D08-EA9D63D0D79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358" r="6684" b="32166"/>
          <a:stretch/>
        </p:blipFill>
        <p:spPr bwMode="auto">
          <a:xfrm flipH="1">
            <a:off x="4781062" y="2443553"/>
            <a:ext cx="3546316" cy="30601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3:14</a:t>
            </a:r>
          </a:p>
        </p:txBody>
      </p:sp>
      <p:sp>
        <p:nvSpPr>
          <p:cNvPr id="3" name="Content Placeholder 2"/>
          <p:cNvSpPr>
            <a:spLocks noGrp="1"/>
          </p:cNvSpPr>
          <p:nvPr>
            <p:ph sz="half" idx="1"/>
          </p:nvPr>
        </p:nvSpPr>
        <p:spPr/>
        <p:txBody>
          <a:bodyPr/>
          <a:lstStyle/>
          <a:p>
            <a:r>
              <a:rPr sz="2800"/>
              <a:t>And as Moses lifted up the serpent in the wilderness, even so must the Son of man be lifted up:</a:t>
            </a:r>
          </a:p>
        </p:txBody>
      </p:sp>
      <p:sp>
        <p:nvSpPr>
          <p:cNvPr id="5" name="TextBox 4"/>
          <p:cNvSpPr txBox="1"/>
          <p:nvPr/>
        </p:nvSpPr>
        <p:spPr>
          <a:xfrm>
            <a:off x="348058" y="5592151"/>
            <a:ext cx="8447880" cy="1371600"/>
          </a:xfrm>
          <a:prstGeom prst="rect">
            <a:avLst/>
          </a:prstGeom>
          <a:noFill/>
        </p:spPr>
        <p:txBody>
          <a:bodyPr wrap="square">
            <a:noAutofit/>
          </a:bodyPr>
          <a:lstStyle/>
          <a:p>
            <a:pPr>
              <a:defRPr sz="2200"/>
            </a:pPr>
            <a:endParaRPr sz="2000" dirty="0"/>
          </a:p>
          <a:p>
            <a:pPr algn="ctr">
              <a:defRPr sz="1400"/>
            </a:pPr>
            <a:r>
              <a:rPr sz="2000" dirty="0"/>
              <a:t>“</a:t>
            </a:r>
            <a:r>
              <a:rPr lang="en-US" sz="2000" dirty="0"/>
              <a:t>As the </a:t>
            </a:r>
            <a:r>
              <a:rPr lang="en-US" sz="2000" dirty="0" err="1"/>
              <a:t>Saviour</a:t>
            </a:r>
            <a:r>
              <a:rPr lang="en-US" sz="2000" dirty="0"/>
              <a:t> explained to him concerning the new birth, he longed to have this change wrought in himself. By what means could it be accomplished?</a:t>
            </a:r>
            <a:r>
              <a:rPr sz="2000" dirty="0"/>
              <a:t>” - Desire of Ages, p. 174</a:t>
            </a:r>
          </a:p>
        </p:txBody>
      </p:sp>
      <p:pic>
        <p:nvPicPr>
          <p:cNvPr id="17414" name="Picture 6" descr="‘Just as Moses lifted up the serpent in the wilderness… – Slide 11">
            <a:extLst>
              <a:ext uri="{FF2B5EF4-FFF2-40B4-BE49-F238E27FC236}">
                <a16:creationId xmlns:a16="http://schemas.microsoft.com/office/drawing/2014/main" id="{7AA33939-FD8A-4725-9A03-9D46F5DDA51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4152" t="38320"/>
          <a:stretch/>
        </p:blipFill>
        <p:spPr bwMode="auto">
          <a:xfrm>
            <a:off x="5331572" y="2781737"/>
            <a:ext cx="2613513" cy="26369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6A1ED-FD8C-A5C2-68C7-5FC7191186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A375A0-3AF3-7D8E-CEAA-62A403DF0531}"/>
              </a:ext>
            </a:extLst>
          </p:cNvPr>
          <p:cNvSpPr>
            <a:spLocks noGrp="1"/>
          </p:cNvSpPr>
          <p:nvPr>
            <p:ph type="title"/>
          </p:nvPr>
        </p:nvSpPr>
        <p:spPr/>
        <p:txBody>
          <a:bodyPr/>
          <a:lstStyle/>
          <a:p>
            <a:pPr algn="ctr"/>
            <a:r>
              <a:rPr dirty="0"/>
              <a:t>Look up and live </a:t>
            </a:r>
            <a:br>
              <a:rPr lang="en-US" dirty="0"/>
            </a:br>
            <a:r>
              <a:rPr lang="en-US" dirty="0"/>
              <a:t>–</a:t>
            </a:r>
            <a:r>
              <a:rPr dirty="0"/>
              <a:t> </a:t>
            </a:r>
            <a:r>
              <a:rPr lang="en-US" dirty="0"/>
              <a:t>Numbers 21:4</a:t>
            </a:r>
            <a:endParaRPr dirty="0"/>
          </a:p>
        </p:txBody>
      </p:sp>
      <p:pic>
        <p:nvPicPr>
          <p:cNvPr id="7" name="Content Placeholder 6">
            <a:extLst>
              <a:ext uri="{FF2B5EF4-FFF2-40B4-BE49-F238E27FC236}">
                <a16:creationId xmlns:a16="http://schemas.microsoft.com/office/drawing/2014/main" id="{D65F56F1-C5E8-361F-080E-B2891ADADDC0}"/>
              </a:ext>
            </a:extLst>
          </p:cNvPr>
          <p:cNvPicPr>
            <a:picLocks noGrp="1" noChangeAspect="1"/>
          </p:cNvPicPr>
          <p:nvPr>
            <p:ph sz="half" idx="1"/>
          </p:nvPr>
        </p:nvPicPr>
        <p:blipFill>
          <a:blip r:embed="rId2"/>
          <a:stretch>
            <a:fillRect/>
          </a:stretch>
        </p:blipFill>
        <p:spPr>
          <a:xfrm>
            <a:off x="464903" y="2239904"/>
            <a:ext cx="4016610" cy="3942065"/>
          </a:xfrm>
        </p:spPr>
      </p:pic>
      <p:sp>
        <p:nvSpPr>
          <p:cNvPr id="4" name="Content Placeholder 3">
            <a:extLst>
              <a:ext uri="{FF2B5EF4-FFF2-40B4-BE49-F238E27FC236}">
                <a16:creationId xmlns:a16="http://schemas.microsoft.com/office/drawing/2014/main" id="{738FDDED-630E-23F7-FE4C-ABA497028BE5}"/>
              </a:ext>
            </a:extLst>
          </p:cNvPr>
          <p:cNvSpPr>
            <a:spLocks noGrp="1"/>
          </p:cNvSpPr>
          <p:nvPr>
            <p:ph sz="half" idx="2"/>
          </p:nvPr>
        </p:nvSpPr>
        <p:spPr>
          <a:xfrm>
            <a:off x="4663279" y="2222287"/>
            <a:ext cx="4113397" cy="4358267"/>
          </a:xfrm>
        </p:spPr>
        <p:txBody>
          <a:bodyPr>
            <a:normAutofit lnSpcReduction="10000"/>
          </a:bodyPr>
          <a:lstStyle/>
          <a:p>
            <a:r>
              <a:rPr lang="en-US" sz="2800" dirty="0"/>
              <a:t>4 And they journeyed from mount </a:t>
            </a:r>
            <a:r>
              <a:rPr lang="en-US" sz="2800" dirty="0" err="1"/>
              <a:t>Hor</a:t>
            </a:r>
            <a:r>
              <a:rPr lang="en-US" sz="2800" dirty="0"/>
              <a:t> by the way of the Red sea, to compass the land of Edom: and the soul of the people was much discouraged because of the way.</a:t>
            </a:r>
          </a:p>
        </p:txBody>
      </p:sp>
    </p:spTree>
    <p:extLst>
      <p:ext uri="{BB962C8B-B14F-4D97-AF65-F5344CB8AC3E}">
        <p14:creationId xmlns:p14="http://schemas.microsoft.com/office/powerpoint/2010/main" val="962185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knew all men - John 2:23</a:t>
            </a:r>
          </a:p>
        </p:txBody>
      </p:sp>
      <p:sp>
        <p:nvSpPr>
          <p:cNvPr id="3" name="Content Placeholder 2"/>
          <p:cNvSpPr>
            <a:spLocks noGrp="1"/>
          </p:cNvSpPr>
          <p:nvPr>
            <p:ph sz="half" idx="1"/>
          </p:nvPr>
        </p:nvSpPr>
        <p:spPr/>
        <p:txBody>
          <a:bodyPr>
            <a:normAutofit lnSpcReduction="10000"/>
          </a:bodyPr>
          <a:lstStyle/>
          <a:p>
            <a:r>
              <a:rPr sz="2800" dirty="0"/>
              <a:t>Now when he was in Jerusalem at the </a:t>
            </a:r>
            <a:r>
              <a:rPr sz="2800" dirty="0" err="1"/>
              <a:t>passover</a:t>
            </a:r>
            <a:r>
              <a:rPr sz="2800" dirty="0"/>
              <a:t>, in the feast day, many believed in his name, when they saw the miracles which he did.</a:t>
            </a:r>
          </a:p>
        </p:txBody>
      </p:sp>
      <p:sp>
        <p:nvSpPr>
          <p:cNvPr id="5" name="TextBox 4"/>
          <p:cNvSpPr txBox="1"/>
          <p:nvPr/>
        </p:nvSpPr>
        <p:spPr>
          <a:xfrm>
            <a:off x="170793" y="6092614"/>
            <a:ext cx="8984974" cy="1146169"/>
          </a:xfrm>
          <a:prstGeom prst="rect">
            <a:avLst/>
          </a:prstGeom>
          <a:noFill/>
        </p:spPr>
        <p:txBody>
          <a:bodyPr wrap="square">
            <a:noAutofit/>
          </a:bodyPr>
          <a:lstStyle/>
          <a:p>
            <a:pPr algn="ctr">
              <a:defRPr sz="1400"/>
            </a:pPr>
            <a:r>
              <a:rPr sz="2000" dirty="0"/>
              <a:t>“Jesus knew the character of the ones who came to Him and read their hearts as an open book.” - Desire of Ages, p. 167</a:t>
            </a:r>
          </a:p>
        </p:txBody>
      </p:sp>
      <p:pic>
        <p:nvPicPr>
          <p:cNvPr id="1026" name="Picture 2" descr="John 2:23 - &quot;¶ Now when he was in Jerusalem at the passover, in the feast day, many believed in his name, when they saw the miracles which he did.&quot;">
            <a:extLst>
              <a:ext uri="{FF2B5EF4-FFF2-40B4-BE49-F238E27FC236}">
                <a16:creationId xmlns:a16="http://schemas.microsoft.com/office/drawing/2014/main" id="{6692057F-08B5-2B78-208E-2E72770E989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682F5-C08E-F07D-DB8A-001E8FE1D5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7C20DA-5A3C-0B2A-6D05-92D725792AF7}"/>
              </a:ext>
            </a:extLst>
          </p:cNvPr>
          <p:cNvSpPr>
            <a:spLocks noGrp="1"/>
          </p:cNvSpPr>
          <p:nvPr>
            <p:ph type="title"/>
          </p:nvPr>
        </p:nvSpPr>
        <p:spPr/>
        <p:txBody>
          <a:bodyPr/>
          <a:lstStyle/>
          <a:p>
            <a:pPr algn="ctr"/>
            <a:r>
              <a:rPr dirty="0"/>
              <a:t>Look up and live </a:t>
            </a:r>
            <a:br>
              <a:rPr lang="en-US" dirty="0"/>
            </a:br>
            <a:r>
              <a:rPr lang="en-US" dirty="0"/>
              <a:t>–</a:t>
            </a:r>
            <a:r>
              <a:rPr dirty="0"/>
              <a:t> </a:t>
            </a:r>
            <a:r>
              <a:rPr lang="en-US" dirty="0"/>
              <a:t>Numbers 21:5</a:t>
            </a:r>
            <a:endParaRPr dirty="0"/>
          </a:p>
        </p:txBody>
      </p:sp>
      <p:sp>
        <p:nvSpPr>
          <p:cNvPr id="4" name="Content Placeholder 3">
            <a:extLst>
              <a:ext uri="{FF2B5EF4-FFF2-40B4-BE49-F238E27FC236}">
                <a16:creationId xmlns:a16="http://schemas.microsoft.com/office/drawing/2014/main" id="{1A42FD0B-31B3-A9C6-4F76-1A19834FA3A6}"/>
              </a:ext>
            </a:extLst>
          </p:cNvPr>
          <p:cNvSpPr>
            <a:spLocks noGrp="1"/>
          </p:cNvSpPr>
          <p:nvPr>
            <p:ph sz="half" idx="2"/>
          </p:nvPr>
        </p:nvSpPr>
        <p:spPr>
          <a:xfrm>
            <a:off x="4663279" y="1922585"/>
            <a:ext cx="4113397" cy="4657969"/>
          </a:xfrm>
        </p:spPr>
        <p:txBody>
          <a:bodyPr>
            <a:normAutofit fontScale="92500"/>
          </a:bodyPr>
          <a:lstStyle/>
          <a:p>
            <a:r>
              <a:rPr lang="en-US" sz="2800" dirty="0"/>
              <a:t>5 And the people </a:t>
            </a:r>
            <a:r>
              <a:rPr lang="en-US" sz="2800" dirty="0" err="1"/>
              <a:t>spake</a:t>
            </a:r>
            <a:r>
              <a:rPr lang="en-US" sz="2800" dirty="0"/>
              <a:t> against God, and against Moses, Wherefore have ye brought us up out of Egypt to die in the wilderness? for there is no bread, neither is there any water; and our soul </a:t>
            </a:r>
            <a:r>
              <a:rPr lang="en-US" sz="2800" dirty="0" err="1"/>
              <a:t>loatheth</a:t>
            </a:r>
            <a:r>
              <a:rPr lang="en-US" sz="2800" dirty="0"/>
              <a:t> this light bread.</a:t>
            </a:r>
          </a:p>
        </p:txBody>
      </p:sp>
      <p:pic>
        <p:nvPicPr>
          <p:cNvPr id="8" name="Content Placeholder 7">
            <a:extLst>
              <a:ext uri="{FF2B5EF4-FFF2-40B4-BE49-F238E27FC236}">
                <a16:creationId xmlns:a16="http://schemas.microsoft.com/office/drawing/2014/main" id="{A6A33FD6-09A0-C217-AFC6-5A69F6B51A37}"/>
              </a:ext>
            </a:extLst>
          </p:cNvPr>
          <p:cNvPicPr>
            <a:picLocks noGrp="1" noChangeAspect="1"/>
          </p:cNvPicPr>
          <p:nvPr>
            <p:ph sz="half" idx="1"/>
          </p:nvPr>
        </p:nvPicPr>
        <p:blipFill>
          <a:blip r:embed="rId2"/>
          <a:stretch>
            <a:fillRect/>
          </a:stretch>
        </p:blipFill>
        <p:spPr>
          <a:xfrm>
            <a:off x="828333" y="2222500"/>
            <a:ext cx="3634471" cy="3638550"/>
          </a:xfrm>
        </p:spPr>
      </p:pic>
    </p:spTree>
    <p:extLst>
      <p:ext uri="{BB962C8B-B14F-4D97-AF65-F5344CB8AC3E}">
        <p14:creationId xmlns:p14="http://schemas.microsoft.com/office/powerpoint/2010/main" val="3544681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40401-E038-D011-448E-EC308BBF02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333BA-C89D-D68B-479A-90AC68CF8B92}"/>
              </a:ext>
            </a:extLst>
          </p:cNvPr>
          <p:cNvSpPr>
            <a:spLocks noGrp="1"/>
          </p:cNvSpPr>
          <p:nvPr>
            <p:ph type="title"/>
          </p:nvPr>
        </p:nvSpPr>
        <p:spPr/>
        <p:txBody>
          <a:bodyPr/>
          <a:lstStyle/>
          <a:p>
            <a:pPr algn="ctr"/>
            <a:r>
              <a:rPr dirty="0"/>
              <a:t>Look up and live </a:t>
            </a:r>
            <a:br>
              <a:rPr lang="en-US" dirty="0"/>
            </a:br>
            <a:r>
              <a:rPr lang="en-US" dirty="0"/>
              <a:t>–</a:t>
            </a:r>
            <a:r>
              <a:rPr dirty="0"/>
              <a:t> </a:t>
            </a:r>
            <a:r>
              <a:rPr lang="en-US" dirty="0"/>
              <a:t>Numbers 21:6</a:t>
            </a:r>
            <a:endParaRPr dirty="0"/>
          </a:p>
        </p:txBody>
      </p:sp>
      <p:sp>
        <p:nvSpPr>
          <p:cNvPr id="4" name="Content Placeholder 3">
            <a:extLst>
              <a:ext uri="{FF2B5EF4-FFF2-40B4-BE49-F238E27FC236}">
                <a16:creationId xmlns:a16="http://schemas.microsoft.com/office/drawing/2014/main" id="{E82FB5B1-15FC-C441-0C63-33239EF2BD74}"/>
              </a:ext>
            </a:extLst>
          </p:cNvPr>
          <p:cNvSpPr>
            <a:spLocks noGrp="1"/>
          </p:cNvSpPr>
          <p:nvPr>
            <p:ph sz="half" idx="2"/>
          </p:nvPr>
        </p:nvSpPr>
        <p:spPr>
          <a:xfrm>
            <a:off x="4663279" y="2222287"/>
            <a:ext cx="4113397" cy="4358267"/>
          </a:xfrm>
        </p:spPr>
        <p:txBody>
          <a:bodyPr>
            <a:normAutofit/>
          </a:bodyPr>
          <a:lstStyle/>
          <a:p>
            <a:r>
              <a:rPr lang="en-US" sz="2800" dirty="0"/>
              <a:t>6 And the Lord sent fiery serpents among the people, and they bit the people; and much people of Israel died.</a:t>
            </a:r>
          </a:p>
        </p:txBody>
      </p:sp>
      <p:pic>
        <p:nvPicPr>
          <p:cNvPr id="9" name="Content Placeholder 8">
            <a:extLst>
              <a:ext uri="{FF2B5EF4-FFF2-40B4-BE49-F238E27FC236}">
                <a16:creationId xmlns:a16="http://schemas.microsoft.com/office/drawing/2014/main" id="{A75D8589-727B-EE72-84B3-1D3DC60706E0}"/>
              </a:ext>
            </a:extLst>
          </p:cNvPr>
          <p:cNvPicPr>
            <a:picLocks noGrp="1" noChangeAspect="1"/>
          </p:cNvPicPr>
          <p:nvPr>
            <p:ph sz="half" idx="1"/>
          </p:nvPr>
        </p:nvPicPr>
        <p:blipFill>
          <a:blip r:embed="rId2"/>
          <a:stretch>
            <a:fillRect/>
          </a:stretch>
        </p:blipFill>
        <p:spPr bwMode="auto">
          <a:xfrm>
            <a:off x="837852" y="2222500"/>
            <a:ext cx="3615433"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041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7D5B1-CD55-C746-81E2-E4F9744CD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14BDB-697F-7D01-0CCC-FA7E18091E7D}"/>
              </a:ext>
            </a:extLst>
          </p:cNvPr>
          <p:cNvSpPr>
            <a:spLocks noGrp="1"/>
          </p:cNvSpPr>
          <p:nvPr>
            <p:ph type="title"/>
          </p:nvPr>
        </p:nvSpPr>
        <p:spPr/>
        <p:txBody>
          <a:bodyPr/>
          <a:lstStyle/>
          <a:p>
            <a:pPr algn="ctr"/>
            <a:r>
              <a:rPr dirty="0"/>
              <a:t>Look up and live </a:t>
            </a:r>
            <a:br>
              <a:rPr lang="en-US" dirty="0"/>
            </a:br>
            <a:r>
              <a:rPr lang="en-US" dirty="0"/>
              <a:t>–</a:t>
            </a:r>
            <a:r>
              <a:rPr dirty="0"/>
              <a:t> </a:t>
            </a:r>
            <a:r>
              <a:rPr lang="en-US" dirty="0"/>
              <a:t>Numbers 21:7</a:t>
            </a:r>
            <a:endParaRPr dirty="0"/>
          </a:p>
        </p:txBody>
      </p:sp>
      <p:sp>
        <p:nvSpPr>
          <p:cNvPr id="4" name="Content Placeholder 3">
            <a:extLst>
              <a:ext uri="{FF2B5EF4-FFF2-40B4-BE49-F238E27FC236}">
                <a16:creationId xmlns:a16="http://schemas.microsoft.com/office/drawing/2014/main" id="{A421DE9F-217C-7190-7B74-1C94BAE94EDB}"/>
              </a:ext>
            </a:extLst>
          </p:cNvPr>
          <p:cNvSpPr>
            <a:spLocks noGrp="1"/>
          </p:cNvSpPr>
          <p:nvPr>
            <p:ph sz="half" idx="2"/>
          </p:nvPr>
        </p:nvSpPr>
        <p:spPr>
          <a:xfrm>
            <a:off x="4663279" y="2222287"/>
            <a:ext cx="4113397" cy="4358267"/>
          </a:xfrm>
        </p:spPr>
        <p:txBody>
          <a:bodyPr>
            <a:normAutofit fontScale="92500" lnSpcReduction="20000"/>
          </a:bodyPr>
          <a:lstStyle/>
          <a:p>
            <a:r>
              <a:rPr lang="en-US" sz="2800" dirty="0"/>
              <a:t>7 Therefore the people came to Moses, and said, We have sinned, for we have spoken against the Lord, and against thee; pray unto the Lord, that he take away the serpents from us. And Moses prayed for the people.</a:t>
            </a:r>
          </a:p>
        </p:txBody>
      </p:sp>
      <p:pic>
        <p:nvPicPr>
          <p:cNvPr id="6" name="Content Placeholder 5">
            <a:extLst>
              <a:ext uri="{FF2B5EF4-FFF2-40B4-BE49-F238E27FC236}">
                <a16:creationId xmlns:a16="http://schemas.microsoft.com/office/drawing/2014/main" id="{7108AA2D-B3D2-133C-D1EE-9BD08E62C10D}"/>
              </a:ext>
            </a:extLst>
          </p:cNvPr>
          <p:cNvPicPr>
            <a:picLocks noGrp="1" noChangeAspect="1"/>
          </p:cNvPicPr>
          <p:nvPr>
            <p:ph sz="half" idx="1"/>
          </p:nvPr>
        </p:nvPicPr>
        <p:blipFill>
          <a:blip r:embed="rId2"/>
          <a:stretch>
            <a:fillRect/>
          </a:stretch>
        </p:blipFill>
        <p:spPr>
          <a:xfrm>
            <a:off x="872113" y="2222500"/>
            <a:ext cx="3546912" cy="3638550"/>
          </a:xfrm>
        </p:spPr>
      </p:pic>
    </p:spTree>
    <p:extLst>
      <p:ext uri="{BB962C8B-B14F-4D97-AF65-F5344CB8AC3E}">
        <p14:creationId xmlns:p14="http://schemas.microsoft.com/office/powerpoint/2010/main" val="2193037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77C6D-D40E-236F-DEB0-36F18B543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F47317-6264-6FF0-976D-339999F62ADB}"/>
              </a:ext>
            </a:extLst>
          </p:cNvPr>
          <p:cNvSpPr>
            <a:spLocks noGrp="1"/>
          </p:cNvSpPr>
          <p:nvPr>
            <p:ph type="title"/>
          </p:nvPr>
        </p:nvSpPr>
        <p:spPr/>
        <p:txBody>
          <a:bodyPr/>
          <a:lstStyle/>
          <a:p>
            <a:pPr algn="ctr"/>
            <a:r>
              <a:rPr dirty="0"/>
              <a:t>Look up and live </a:t>
            </a:r>
            <a:br>
              <a:rPr lang="en-US" dirty="0"/>
            </a:br>
            <a:r>
              <a:rPr lang="en-US" dirty="0"/>
              <a:t>–</a:t>
            </a:r>
            <a:r>
              <a:rPr dirty="0"/>
              <a:t> </a:t>
            </a:r>
            <a:r>
              <a:rPr lang="en-US" dirty="0"/>
              <a:t>Numbers 21:8</a:t>
            </a:r>
            <a:endParaRPr dirty="0"/>
          </a:p>
        </p:txBody>
      </p:sp>
      <p:sp>
        <p:nvSpPr>
          <p:cNvPr id="4" name="Content Placeholder 3">
            <a:extLst>
              <a:ext uri="{FF2B5EF4-FFF2-40B4-BE49-F238E27FC236}">
                <a16:creationId xmlns:a16="http://schemas.microsoft.com/office/drawing/2014/main" id="{6130C116-292F-7A9B-CC88-CE34DBF1BB63}"/>
              </a:ext>
            </a:extLst>
          </p:cNvPr>
          <p:cNvSpPr>
            <a:spLocks noGrp="1"/>
          </p:cNvSpPr>
          <p:nvPr>
            <p:ph sz="half" idx="2"/>
          </p:nvPr>
        </p:nvSpPr>
        <p:spPr>
          <a:xfrm>
            <a:off x="4663279" y="2222287"/>
            <a:ext cx="4113397" cy="4358267"/>
          </a:xfrm>
        </p:spPr>
        <p:txBody>
          <a:bodyPr>
            <a:normAutofit lnSpcReduction="10000"/>
          </a:bodyPr>
          <a:lstStyle/>
          <a:p>
            <a:r>
              <a:rPr lang="en-US" sz="2800" dirty="0"/>
              <a:t>8 And the Lord said unto Moses, Make thee a fiery serpent, and set it upon a pole: and it shall come to pass, that every one that is bitten, when he </a:t>
            </a:r>
            <a:r>
              <a:rPr lang="en-US" sz="2800" dirty="0" err="1"/>
              <a:t>looketh</a:t>
            </a:r>
            <a:r>
              <a:rPr lang="en-US" sz="2800" dirty="0"/>
              <a:t> upon it, shall live.</a:t>
            </a:r>
          </a:p>
        </p:txBody>
      </p:sp>
      <p:pic>
        <p:nvPicPr>
          <p:cNvPr id="7" name="Content Placeholder 6">
            <a:extLst>
              <a:ext uri="{FF2B5EF4-FFF2-40B4-BE49-F238E27FC236}">
                <a16:creationId xmlns:a16="http://schemas.microsoft.com/office/drawing/2014/main" id="{E5A0917F-DB27-0398-0ED8-24AC45B11A60}"/>
              </a:ext>
            </a:extLst>
          </p:cNvPr>
          <p:cNvPicPr>
            <a:picLocks noGrp="1" noChangeAspect="1"/>
          </p:cNvPicPr>
          <p:nvPr>
            <p:ph sz="half" idx="1"/>
          </p:nvPr>
        </p:nvPicPr>
        <p:blipFill rotWithShape="1">
          <a:blip r:embed="rId2"/>
          <a:srcRect l="10029" r="6291"/>
          <a:stretch/>
        </p:blipFill>
        <p:spPr bwMode="auto">
          <a:xfrm>
            <a:off x="410970" y="2518967"/>
            <a:ext cx="4069752" cy="3412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48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02018-454B-1301-A8DC-64F5B5B2D0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B942D-F881-D001-5CC0-63986E3E6FE2}"/>
              </a:ext>
            </a:extLst>
          </p:cNvPr>
          <p:cNvSpPr>
            <a:spLocks noGrp="1"/>
          </p:cNvSpPr>
          <p:nvPr>
            <p:ph type="title"/>
          </p:nvPr>
        </p:nvSpPr>
        <p:spPr/>
        <p:txBody>
          <a:bodyPr/>
          <a:lstStyle/>
          <a:p>
            <a:pPr algn="ctr"/>
            <a:r>
              <a:rPr dirty="0"/>
              <a:t>Look up and live </a:t>
            </a:r>
            <a:br>
              <a:rPr lang="en-US" dirty="0"/>
            </a:br>
            <a:r>
              <a:rPr lang="en-US" dirty="0"/>
              <a:t>–</a:t>
            </a:r>
            <a:r>
              <a:rPr dirty="0"/>
              <a:t> </a:t>
            </a:r>
            <a:r>
              <a:rPr lang="en-US" dirty="0"/>
              <a:t>Numbers 21:9</a:t>
            </a:r>
            <a:endParaRPr dirty="0"/>
          </a:p>
        </p:txBody>
      </p:sp>
      <p:sp>
        <p:nvSpPr>
          <p:cNvPr id="4" name="Content Placeholder 3">
            <a:extLst>
              <a:ext uri="{FF2B5EF4-FFF2-40B4-BE49-F238E27FC236}">
                <a16:creationId xmlns:a16="http://schemas.microsoft.com/office/drawing/2014/main" id="{56930E8A-1C23-4B01-43C5-3A48EE9E2372}"/>
              </a:ext>
            </a:extLst>
          </p:cNvPr>
          <p:cNvSpPr>
            <a:spLocks noGrp="1"/>
          </p:cNvSpPr>
          <p:nvPr>
            <p:ph sz="half" idx="2"/>
          </p:nvPr>
        </p:nvSpPr>
        <p:spPr>
          <a:xfrm>
            <a:off x="4663279" y="2222287"/>
            <a:ext cx="4113397" cy="4358267"/>
          </a:xfrm>
        </p:spPr>
        <p:txBody>
          <a:bodyPr>
            <a:normAutofit/>
          </a:bodyPr>
          <a:lstStyle/>
          <a:p>
            <a:r>
              <a:rPr lang="en-US" sz="2800" dirty="0"/>
              <a:t>9 And Moses made a serpent of brass, and put it upon a pole, and it came to pass, that if a serpent had bitten any man, when he beheld the serpent of brass, he lived.</a:t>
            </a:r>
          </a:p>
        </p:txBody>
      </p:sp>
      <p:pic>
        <p:nvPicPr>
          <p:cNvPr id="7" name="Content Placeholder 6">
            <a:extLst>
              <a:ext uri="{FF2B5EF4-FFF2-40B4-BE49-F238E27FC236}">
                <a16:creationId xmlns:a16="http://schemas.microsoft.com/office/drawing/2014/main" id="{BD377AAA-409F-F4BB-9BD4-DBA2B7D9EA06}"/>
              </a:ext>
            </a:extLst>
          </p:cNvPr>
          <p:cNvPicPr>
            <a:picLocks noGrp="1" noChangeAspect="1"/>
          </p:cNvPicPr>
          <p:nvPr>
            <p:ph sz="half" idx="1"/>
          </p:nvPr>
        </p:nvPicPr>
        <p:blipFill>
          <a:blip r:embed="rId2"/>
          <a:stretch>
            <a:fillRect/>
          </a:stretch>
        </p:blipFill>
        <p:spPr bwMode="auto">
          <a:xfrm>
            <a:off x="649116" y="2222499"/>
            <a:ext cx="3757863" cy="3881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043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3:15</a:t>
            </a:r>
          </a:p>
        </p:txBody>
      </p:sp>
      <p:sp>
        <p:nvSpPr>
          <p:cNvPr id="3" name="Content Placeholder 2"/>
          <p:cNvSpPr>
            <a:spLocks noGrp="1"/>
          </p:cNvSpPr>
          <p:nvPr>
            <p:ph sz="half" idx="1"/>
          </p:nvPr>
        </p:nvSpPr>
        <p:spPr/>
        <p:txBody>
          <a:bodyPr/>
          <a:lstStyle/>
          <a:p>
            <a:r>
              <a:rPr sz="2800"/>
              <a:t>That whosoever believeth in him should not perish, but have eternal life.</a:t>
            </a:r>
          </a:p>
        </p:txBody>
      </p:sp>
      <p:sp>
        <p:nvSpPr>
          <p:cNvPr id="5" name="TextBox 4"/>
          <p:cNvSpPr txBox="1"/>
          <p:nvPr/>
        </p:nvSpPr>
        <p:spPr>
          <a:xfrm>
            <a:off x="685798" y="5670062"/>
            <a:ext cx="7772400" cy="1371600"/>
          </a:xfrm>
          <a:prstGeom prst="rect">
            <a:avLst/>
          </a:prstGeom>
          <a:noFill/>
        </p:spPr>
        <p:txBody>
          <a:bodyPr wrap="square">
            <a:noAutofit/>
          </a:bodyPr>
          <a:lstStyle/>
          <a:p>
            <a:pPr>
              <a:defRPr sz="2200"/>
            </a:pPr>
            <a:endParaRPr sz="2000" dirty="0"/>
          </a:p>
          <a:p>
            <a:pPr algn="ctr">
              <a:defRPr sz="1400"/>
            </a:pPr>
            <a:r>
              <a:rPr sz="2000" dirty="0"/>
              <a:t>“Christ’s love reaches down to the depths to lift up the perishing.” - Desire of Ages, p. 176</a:t>
            </a:r>
          </a:p>
        </p:txBody>
      </p:sp>
      <p:pic>
        <p:nvPicPr>
          <p:cNvPr id="18436" name="Picture 4" descr="‘Just as Moses lifted up the serpent in the wilderness… – Slide 11">
            <a:extLst>
              <a:ext uri="{FF2B5EF4-FFF2-40B4-BE49-F238E27FC236}">
                <a16:creationId xmlns:a16="http://schemas.microsoft.com/office/drawing/2014/main" id="{DD4883F6-63CF-EEFB-2583-F2AB3849509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671887" cy="2753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Look up and live - John 3:16</a:t>
            </a:r>
          </a:p>
        </p:txBody>
      </p:sp>
      <p:sp>
        <p:nvSpPr>
          <p:cNvPr id="3" name="Content Placeholder 2"/>
          <p:cNvSpPr>
            <a:spLocks noGrp="1"/>
          </p:cNvSpPr>
          <p:nvPr>
            <p:ph sz="half" idx="1"/>
          </p:nvPr>
        </p:nvSpPr>
        <p:spPr/>
        <p:txBody>
          <a:bodyPr>
            <a:normAutofit lnSpcReduction="10000"/>
          </a:bodyPr>
          <a:lstStyle/>
          <a:p>
            <a:r>
              <a:rPr sz="2800" dirty="0"/>
              <a:t>For God so loved the world, that he gave his only begotten Son, that whosoever believeth in him should not perish, but have everlasting life.</a:t>
            </a:r>
          </a:p>
        </p:txBody>
      </p:sp>
      <p:sp>
        <p:nvSpPr>
          <p:cNvPr id="5" name="TextBox 4"/>
          <p:cNvSpPr txBox="1"/>
          <p:nvPr/>
        </p:nvSpPr>
        <p:spPr>
          <a:xfrm>
            <a:off x="186589" y="5582382"/>
            <a:ext cx="8770817"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They might have demanded a scientific explanation. But no explanation was given. They must accept the word of God to them through Moses. To refuse to look was to perish.”</a:t>
            </a:r>
            <a:r>
              <a:rPr sz="2000" dirty="0"/>
              <a:t>- Desire of Ages, p. 17</a:t>
            </a:r>
            <a:r>
              <a:rPr lang="en-US" sz="2000" dirty="0"/>
              <a:t>5</a:t>
            </a:r>
            <a:endParaRPr sz="2000" dirty="0"/>
          </a:p>
        </p:txBody>
      </p:sp>
      <p:pic>
        <p:nvPicPr>
          <p:cNvPr id="19458" name="Picture 2" descr="‘… so must the Son of Man be lifted up, so that everyone who believes in him may have eternal life.’ – Slide 12">
            <a:extLst>
              <a:ext uri="{FF2B5EF4-FFF2-40B4-BE49-F238E27FC236}">
                <a16:creationId xmlns:a16="http://schemas.microsoft.com/office/drawing/2014/main" id="{0A7E76F1-8E39-5F8F-DA0B-358604DD7AB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939260" cy="29544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3:17</a:t>
            </a:r>
          </a:p>
        </p:txBody>
      </p:sp>
      <p:sp>
        <p:nvSpPr>
          <p:cNvPr id="3" name="Content Placeholder 2"/>
          <p:cNvSpPr>
            <a:spLocks noGrp="1"/>
          </p:cNvSpPr>
          <p:nvPr>
            <p:ph sz="half" idx="1"/>
          </p:nvPr>
        </p:nvSpPr>
        <p:spPr/>
        <p:txBody>
          <a:bodyPr/>
          <a:lstStyle/>
          <a:p>
            <a:r>
              <a:rPr sz="2800" dirty="0"/>
              <a:t>For God sent not his Son into the world to condemn the world; but that the world through him might be saved.</a:t>
            </a:r>
          </a:p>
        </p:txBody>
      </p:sp>
      <p:sp>
        <p:nvSpPr>
          <p:cNvPr id="5" name="TextBox 4"/>
          <p:cNvSpPr txBox="1"/>
          <p:nvPr/>
        </p:nvSpPr>
        <p:spPr>
          <a:xfrm>
            <a:off x="70338" y="5795108"/>
            <a:ext cx="9073662"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There are thousands today who need to learn the same truth that was taught to Nicodemus by the uplifted serpent</a:t>
            </a:r>
            <a:r>
              <a:rPr sz="2000" dirty="0"/>
              <a:t>.” - Desire of Ages, p. 17</a:t>
            </a:r>
            <a:r>
              <a:rPr lang="en-US" sz="2000" dirty="0"/>
              <a:t>5</a:t>
            </a:r>
            <a:endParaRPr sz="2000" dirty="0"/>
          </a:p>
        </p:txBody>
      </p:sp>
      <p:pic>
        <p:nvPicPr>
          <p:cNvPr id="20482" name="Picture 2" descr="‘… so must the Son of Man be lifted up, so that everyone who believes in him may have eternal life.’ – Slide 12">
            <a:extLst>
              <a:ext uri="{FF2B5EF4-FFF2-40B4-BE49-F238E27FC236}">
                <a16:creationId xmlns:a16="http://schemas.microsoft.com/office/drawing/2014/main" id="{58FC16C8-EC64-928C-D26B-8B75894BC7F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973" b="24219"/>
          <a:stretch/>
        </p:blipFill>
        <p:spPr bwMode="auto">
          <a:xfrm>
            <a:off x="4607169" y="2476522"/>
            <a:ext cx="3967017" cy="31302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3:18</a:t>
            </a:r>
          </a:p>
        </p:txBody>
      </p:sp>
      <p:sp>
        <p:nvSpPr>
          <p:cNvPr id="3" name="Content Placeholder 2"/>
          <p:cNvSpPr>
            <a:spLocks noGrp="1"/>
          </p:cNvSpPr>
          <p:nvPr>
            <p:ph sz="half" idx="1"/>
          </p:nvPr>
        </p:nvSpPr>
        <p:spPr/>
        <p:txBody>
          <a:bodyPr>
            <a:normAutofit fontScale="92500" lnSpcReduction="20000"/>
          </a:bodyPr>
          <a:lstStyle/>
          <a:p>
            <a:r>
              <a:rPr sz="2800"/>
              <a:t>He that believeth on him is not condemned: but he that believeth not is condemned already, because he hath not believed in the name of the only begotten Son of God.</a:t>
            </a:r>
          </a:p>
        </p:txBody>
      </p:sp>
      <p:sp>
        <p:nvSpPr>
          <p:cNvPr id="5" name="TextBox 4"/>
          <p:cNvSpPr txBox="1"/>
          <p:nvPr/>
        </p:nvSpPr>
        <p:spPr>
          <a:xfrm>
            <a:off x="561600" y="6188442"/>
            <a:ext cx="7772400" cy="970450"/>
          </a:xfrm>
          <a:prstGeom prst="rect">
            <a:avLst/>
          </a:prstGeom>
          <a:noFill/>
        </p:spPr>
        <p:txBody>
          <a:bodyPr wrap="square">
            <a:noAutofit/>
          </a:bodyPr>
          <a:lstStyle/>
          <a:p>
            <a:pPr algn="ctr">
              <a:defRPr sz="1400"/>
            </a:pPr>
            <a:r>
              <a:rPr sz="2000" dirty="0"/>
              <a:t>“</a:t>
            </a:r>
            <a:r>
              <a:rPr lang="en-US" sz="2000" dirty="0"/>
              <a:t>The light shining from the cross reveals the love of God. His love is drawing us to Himself.</a:t>
            </a:r>
            <a:r>
              <a:rPr sz="2000" dirty="0"/>
              <a:t>” - Desire of Ages, p. 17</a:t>
            </a:r>
            <a:r>
              <a:rPr lang="en-US" sz="2000" dirty="0"/>
              <a:t>6</a:t>
            </a:r>
            <a:endParaRPr sz="2000" dirty="0"/>
          </a:p>
        </p:txBody>
      </p:sp>
      <p:pic>
        <p:nvPicPr>
          <p:cNvPr id="21506" name="Picture 2" descr="‘If I have told you people about earthly things and you don’t believe, how will you believe if I tell you about heavenly things? No one has ascended into heaven except the one who descended from heaven – the Son of Man. – Slide 10">
            <a:extLst>
              <a:ext uri="{FF2B5EF4-FFF2-40B4-BE49-F238E27FC236}">
                <a16:creationId xmlns:a16="http://schemas.microsoft.com/office/drawing/2014/main" id="{E9814E6F-C941-592F-C0FF-FFEA34C6437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928" r="22648" b="45504"/>
          <a:stretch/>
        </p:blipFill>
        <p:spPr bwMode="auto">
          <a:xfrm>
            <a:off x="4480719" y="2399094"/>
            <a:ext cx="3953669" cy="30247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3:19</a:t>
            </a:r>
          </a:p>
        </p:txBody>
      </p:sp>
      <p:sp>
        <p:nvSpPr>
          <p:cNvPr id="3" name="Content Placeholder 2"/>
          <p:cNvSpPr>
            <a:spLocks noGrp="1"/>
          </p:cNvSpPr>
          <p:nvPr>
            <p:ph sz="half" idx="1"/>
          </p:nvPr>
        </p:nvSpPr>
        <p:spPr>
          <a:xfrm>
            <a:off x="695570" y="2222287"/>
            <a:ext cx="3785150" cy="3638763"/>
          </a:xfrm>
        </p:spPr>
        <p:txBody>
          <a:bodyPr>
            <a:normAutofit lnSpcReduction="10000"/>
          </a:bodyPr>
          <a:lstStyle/>
          <a:p>
            <a:r>
              <a:rPr sz="2800" dirty="0"/>
              <a:t>And this is the condemnation, that light is come into the world, and men loved darkness rather than light, because their deeds were evil.</a:t>
            </a:r>
          </a:p>
        </p:txBody>
      </p:sp>
      <p:sp>
        <p:nvSpPr>
          <p:cNvPr id="5" name="TextBox 4"/>
          <p:cNvSpPr txBox="1"/>
          <p:nvPr/>
        </p:nvSpPr>
        <p:spPr>
          <a:xfrm>
            <a:off x="-194836" y="5553074"/>
            <a:ext cx="9338835" cy="1371600"/>
          </a:xfrm>
          <a:prstGeom prst="rect">
            <a:avLst/>
          </a:prstGeom>
          <a:noFill/>
        </p:spPr>
        <p:txBody>
          <a:bodyPr wrap="square">
            <a:noAutofit/>
          </a:bodyPr>
          <a:lstStyle/>
          <a:p>
            <a:pPr>
              <a:defRPr sz="2200"/>
            </a:pPr>
            <a:endParaRPr sz="2000" dirty="0"/>
          </a:p>
          <a:p>
            <a:pPr algn="ctr">
              <a:defRPr sz="1400"/>
            </a:pPr>
            <a:r>
              <a:rPr sz="2000" dirty="0"/>
              <a:t>“</a:t>
            </a:r>
            <a:r>
              <a:rPr lang="en-US" sz="2000" dirty="0"/>
              <a:t>If we do not resist this drawing, we shall be led to the foot of the cross in repentance for the sins that have crucified the </a:t>
            </a:r>
            <a:r>
              <a:rPr lang="en-US" sz="2000" dirty="0" err="1"/>
              <a:t>Saviour</a:t>
            </a:r>
            <a:r>
              <a:rPr lang="en-US" sz="2000" dirty="0"/>
              <a:t>.</a:t>
            </a:r>
            <a:r>
              <a:rPr sz="2000" dirty="0"/>
              <a:t>” </a:t>
            </a:r>
            <a:endParaRPr lang="en-US" sz="2000" dirty="0"/>
          </a:p>
          <a:p>
            <a:pPr algn="ctr">
              <a:defRPr sz="1400"/>
            </a:pPr>
            <a:r>
              <a:rPr sz="2000" dirty="0"/>
              <a:t>- Desire of Ages, p. 176</a:t>
            </a:r>
          </a:p>
        </p:txBody>
      </p:sp>
      <p:pic>
        <p:nvPicPr>
          <p:cNvPr id="22530" name="Picture 2" descr="Now a certain man, a Pharisee named Nicodemus, who was a member of the Jewish ruling council, came to Jesus at night and said to Him… – Slide 1">
            <a:extLst>
              <a:ext uri="{FF2B5EF4-FFF2-40B4-BE49-F238E27FC236}">
                <a16:creationId xmlns:a16="http://schemas.microsoft.com/office/drawing/2014/main" id="{E7713ADE-DEA1-9CA8-BCED-E20EB15A783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756" r="20945" b="28760"/>
          <a:stretch/>
        </p:blipFill>
        <p:spPr bwMode="auto">
          <a:xfrm>
            <a:off x="4978167" y="2528291"/>
            <a:ext cx="3671727" cy="32003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knew all men - John 2:24</a:t>
            </a:r>
          </a:p>
        </p:txBody>
      </p:sp>
      <p:sp>
        <p:nvSpPr>
          <p:cNvPr id="3" name="Content Placeholder 2"/>
          <p:cNvSpPr>
            <a:spLocks noGrp="1"/>
          </p:cNvSpPr>
          <p:nvPr>
            <p:ph sz="half" idx="1"/>
          </p:nvPr>
        </p:nvSpPr>
        <p:spPr/>
        <p:txBody>
          <a:bodyPr>
            <a:normAutofit/>
          </a:bodyPr>
          <a:lstStyle/>
          <a:p>
            <a:r>
              <a:rPr sz="3200" dirty="0"/>
              <a:t>But Jesus did not commit himself unto them, because he knew all men,</a:t>
            </a:r>
          </a:p>
        </p:txBody>
      </p:sp>
      <p:sp>
        <p:nvSpPr>
          <p:cNvPr id="5" name="TextBox 4"/>
          <p:cNvSpPr txBox="1"/>
          <p:nvPr/>
        </p:nvSpPr>
        <p:spPr>
          <a:xfrm>
            <a:off x="777080" y="5979899"/>
            <a:ext cx="7772400" cy="1371600"/>
          </a:xfrm>
          <a:prstGeom prst="rect">
            <a:avLst/>
          </a:prstGeom>
          <a:noFill/>
        </p:spPr>
        <p:txBody>
          <a:bodyPr wrap="square">
            <a:noAutofit/>
          </a:bodyPr>
          <a:lstStyle/>
          <a:p>
            <a:pPr algn="ctr">
              <a:defRPr sz="1400"/>
            </a:pPr>
            <a:r>
              <a:rPr sz="2000" dirty="0"/>
              <a:t>“His look seemed to search deeply beneath the surface, yet He spoke with great kindness.” - Desire of Ages, p. 171</a:t>
            </a:r>
          </a:p>
        </p:txBody>
      </p:sp>
      <p:pic>
        <p:nvPicPr>
          <p:cNvPr id="2050" name="Picture 2" descr="Wicked people">
            <a:extLst>
              <a:ext uri="{FF2B5EF4-FFF2-40B4-BE49-F238E27FC236}">
                <a16:creationId xmlns:a16="http://schemas.microsoft.com/office/drawing/2014/main" id="{73D837BD-DAC3-1347-F17A-D7A008D51A7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3:20</a:t>
            </a:r>
          </a:p>
        </p:txBody>
      </p:sp>
      <p:sp>
        <p:nvSpPr>
          <p:cNvPr id="3" name="Content Placeholder 2"/>
          <p:cNvSpPr>
            <a:spLocks noGrp="1"/>
          </p:cNvSpPr>
          <p:nvPr>
            <p:ph sz="half" idx="1"/>
          </p:nvPr>
        </p:nvSpPr>
        <p:spPr/>
        <p:txBody>
          <a:bodyPr/>
          <a:lstStyle/>
          <a:p>
            <a:r>
              <a:rPr sz="2800"/>
              <a:t>For every one that doeth evil hateth the light, neither cometh to the light, lest his deeds should be reproved.</a:t>
            </a:r>
          </a:p>
        </p:txBody>
      </p:sp>
      <p:sp>
        <p:nvSpPr>
          <p:cNvPr id="5" name="TextBox 4"/>
          <p:cNvSpPr txBox="1"/>
          <p:nvPr/>
        </p:nvSpPr>
        <p:spPr>
          <a:xfrm>
            <a:off x="809996" y="5872773"/>
            <a:ext cx="7772400"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Then the Spirit of God through faith produces a new life in the soul.” </a:t>
            </a:r>
            <a:r>
              <a:rPr sz="2000" dirty="0"/>
              <a:t>- Desire of Ages, p. 17</a:t>
            </a:r>
            <a:r>
              <a:rPr lang="en-US" sz="2000" dirty="0"/>
              <a:t>6</a:t>
            </a:r>
            <a:endParaRPr sz="2000" dirty="0"/>
          </a:p>
        </p:txBody>
      </p:sp>
      <p:pic>
        <p:nvPicPr>
          <p:cNvPr id="23554" name="Picture 2" descr="Jesus replied, ‘I tell you the solemn truth, unless a person is born from above, he cannot see the kingdom of God.’ – Slide 3">
            <a:extLst>
              <a:ext uri="{FF2B5EF4-FFF2-40B4-BE49-F238E27FC236}">
                <a16:creationId xmlns:a16="http://schemas.microsoft.com/office/drawing/2014/main" id="{6AAD2EC7-F972-F805-DFC2-B941148BD7B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6061" b="19111"/>
          <a:stretch/>
        </p:blipFill>
        <p:spPr bwMode="auto">
          <a:xfrm>
            <a:off x="4814277" y="2477690"/>
            <a:ext cx="3285637" cy="31174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Look up and live - John 3:21</a:t>
            </a:r>
          </a:p>
        </p:txBody>
      </p:sp>
      <p:sp>
        <p:nvSpPr>
          <p:cNvPr id="3" name="Content Placeholder 2"/>
          <p:cNvSpPr>
            <a:spLocks noGrp="1"/>
          </p:cNvSpPr>
          <p:nvPr>
            <p:ph sz="half" idx="1"/>
          </p:nvPr>
        </p:nvSpPr>
        <p:spPr/>
        <p:txBody>
          <a:bodyPr/>
          <a:lstStyle/>
          <a:p>
            <a:r>
              <a:rPr sz="2800"/>
              <a:t>But he that doeth truth cometh to the light, that his deeds may be made manifest, that they are wrought in God.</a:t>
            </a:r>
          </a:p>
        </p:txBody>
      </p:sp>
      <p:sp>
        <p:nvSpPr>
          <p:cNvPr id="5" name="TextBox 4"/>
          <p:cNvSpPr txBox="1"/>
          <p:nvPr/>
        </p:nvSpPr>
        <p:spPr>
          <a:xfrm>
            <a:off x="0" y="5849327"/>
            <a:ext cx="9144000" cy="1371600"/>
          </a:xfrm>
          <a:prstGeom prst="rect">
            <a:avLst/>
          </a:prstGeom>
          <a:noFill/>
        </p:spPr>
        <p:txBody>
          <a:bodyPr wrap="square">
            <a:noAutofit/>
          </a:bodyPr>
          <a:lstStyle/>
          <a:p>
            <a:pPr algn="ctr">
              <a:defRPr sz="1400"/>
            </a:pPr>
            <a:r>
              <a:rPr sz="2000" dirty="0"/>
              <a:t>“</a:t>
            </a:r>
            <a:r>
              <a:rPr lang="en-US" sz="2000" dirty="0"/>
              <a:t>The thoughts and desires are brought into obedience to the will of Christ. The heart, the mind, are created anew in the image of Him who works in us to subdue all things to Himself.” </a:t>
            </a:r>
            <a:r>
              <a:rPr sz="2000" dirty="0"/>
              <a:t>- Desire of Ages, p. 176</a:t>
            </a:r>
          </a:p>
        </p:txBody>
      </p:sp>
      <p:pic>
        <p:nvPicPr>
          <p:cNvPr id="24578" name="Picture 2" descr="For this is the way God loved the world: He gave his one and only Son, so that everyone who believes in him will not perish but have eternal life. – Slide 13">
            <a:extLst>
              <a:ext uri="{FF2B5EF4-FFF2-40B4-BE49-F238E27FC236}">
                <a16:creationId xmlns:a16="http://schemas.microsoft.com/office/drawing/2014/main" id="{073DF476-A262-AA37-15C7-918873E7B64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860" r="13495"/>
          <a:stretch/>
        </p:blipFill>
        <p:spPr bwMode="auto">
          <a:xfrm>
            <a:off x="4957754" y="2316600"/>
            <a:ext cx="3376246" cy="34384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Let him come unto me </a:t>
            </a:r>
            <a:br>
              <a:rPr lang="en-US" dirty="0"/>
            </a:br>
            <a:r>
              <a:rPr dirty="0"/>
              <a:t>- John 7:37</a:t>
            </a:r>
          </a:p>
        </p:txBody>
      </p:sp>
      <p:sp>
        <p:nvSpPr>
          <p:cNvPr id="3" name="Content Placeholder 2"/>
          <p:cNvSpPr>
            <a:spLocks noGrp="1"/>
          </p:cNvSpPr>
          <p:nvPr>
            <p:ph sz="half" idx="1"/>
          </p:nvPr>
        </p:nvSpPr>
        <p:spPr/>
        <p:txBody>
          <a:bodyPr/>
          <a:lstStyle/>
          <a:p>
            <a:r>
              <a:rPr sz="2800"/>
              <a:t>In the last day, that great day of the feast, Jesus stood and cried, saying, If any man thirst, let him come unto me, and drink.</a:t>
            </a:r>
          </a:p>
        </p:txBody>
      </p:sp>
      <p:sp>
        <p:nvSpPr>
          <p:cNvPr id="5" name="TextBox 4"/>
          <p:cNvSpPr txBox="1"/>
          <p:nvPr/>
        </p:nvSpPr>
        <p:spPr>
          <a:xfrm>
            <a:off x="479823" y="5618773"/>
            <a:ext cx="8366920" cy="1371600"/>
          </a:xfrm>
          <a:prstGeom prst="rect">
            <a:avLst/>
          </a:prstGeom>
          <a:noFill/>
        </p:spPr>
        <p:txBody>
          <a:bodyPr wrap="square">
            <a:noAutofit/>
          </a:bodyPr>
          <a:lstStyle/>
          <a:p>
            <a:pPr>
              <a:defRPr sz="2200"/>
            </a:pPr>
            <a:endParaRPr dirty="0"/>
          </a:p>
          <a:p>
            <a:pPr algn="ctr">
              <a:defRPr sz="1400"/>
            </a:pPr>
            <a:r>
              <a:rPr sz="2000" dirty="0"/>
              <a:t>“With the great day of the feast, Jesus spoke of the water of life.” - Desire of Ages, p. 177</a:t>
            </a:r>
          </a:p>
        </p:txBody>
      </p:sp>
      <p:pic>
        <p:nvPicPr>
          <p:cNvPr id="25602" name="Picture 2" descr="John 7:37 - &quot;In the last day, that great day of the feast, Jesus stood and cried, saying, If any man thirst, let him come unto me, and drink.&quot;">
            <a:extLst>
              <a:ext uri="{FF2B5EF4-FFF2-40B4-BE49-F238E27FC236}">
                <a16:creationId xmlns:a16="http://schemas.microsoft.com/office/drawing/2014/main" id="{239F64F5-56D9-4B8F-0A6D-3CB46D2D011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Let him come unto me </a:t>
            </a:r>
            <a:br>
              <a:rPr lang="en-US" dirty="0"/>
            </a:br>
            <a:r>
              <a:rPr dirty="0"/>
              <a:t>- John 7:38</a:t>
            </a:r>
          </a:p>
        </p:txBody>
      </p:sp>
      <p:sp>
        <p:nvSpPr>
          <p:cNvPr id="3" name="Content Placeholder 2"/>
          <p:cNvSpPr>
            <a:spLocks noGrp="1"/>
          </p:cNvSpPr>
          <p:nvPr>
            <p:ph sz="half" idx="1"/>
          </p:nvPr>
        </p:nvSpPr>
        <p:spPr/>
        <p:txBody>
          <a:bodyPr/>
          <a:lstStyle/>
          <a:p>
            <a:r>
              <a:rPr sz="2800"/>
              <a:t>He that believeth on me, as the scripture hath said, out of his belly shall flow rivers of living water.</a:t>
            </a:r>
          </a:p>
        </p:txBody>
      </p:sp>
      <p:sp>
        <p:nvSpPr>
          <p:cNvPr id="5" name="TextBox 4"/>
          <p:cNvSpPr txBox="1"/>
          <p:nvPr/>
        </p:nvSpPr>
        <p:spPr>
          <a:xfrm>
            <a:off x="973015" y="5725012"/>
            <a:ext cx="7772400" cy="1371600"/>
          </a:xfrm>
          <a:prstGeom prst="rect">
            <a:avLst/>
          </a:prstGeom>
          <a:noFill/>
        </p:spPr>
        <p:txBody>
          <a:bodyPr wrap="square">
            <a:noAutofit/>
          </a:bodyPr>
          <a:lstStyle/>
          <a:p>
            <a:pPr>
              <a:defRPr sz="2200"/>
            </a:pPr>
            <a:endParaRPr dirty="0"/>
          </a:p>
          <a:p>
            <a:pPr algn="ctr">
              <a:defRPr sz="1400"/>
            </a:pPr>
            <a:r>
              <a:rPr sz="2000" dirty="0"/>
              <a:t>“All who feel their need of Christ may come and drink freely.” - Desire of Ages, p. 181</a:t>
            </a:r>
          </a:p>
        </p:txBody>
      </p:sp>
      <p:pic>
        <p:nvPicPr>
          <p:cNvPr id="26626" name="Picture 2" descr="John 7:37-38 - &quot;On the last and greatest day of the festival, Jesus stood and said in a loud voice, “Let anyone who is thirsty come to me and drink. Whoever believes in me, as Scripture has said, rivers of living water will flow from within them.”&quot;">
            <a:extLst>
              <a:ext uri="{FF2B5EF4-FFF2-40B4-BE49-F238E27FC236}">
                <a16:creationId xmlns:a16="http://schemas.microsoft.com/office/drawing/2014/main" id="{6E96E488-6208-63BD-3A93-C77A6236CB3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Let him come unto me </a:t>
            </a:r>
            <a:br>
              <a:rPr lang="en-US" dirty="0"/>
            </a:br>
            <a:r>
              <a:rPr dirty="0"/>
              <a:t>- John 7:39</a:t>
            </a:r>
          </a:p>
        </p:txBody>
      </p:sp>
      <p:sp>
        <p:nvSpPr>
          <p:cNvPr id="3" name="Content Placeholder 2"/>
          <p:cNvSpPr>
            <a:spLocks noGrp="1"/>
          </p:cNvSpPr>
          <p:nvPr>
            <p:ph sz="half" idx="1"/>
          </p:nvPr>
        </p:nvSpPr>
        <p:spPr/>
        <p:txBody>
          <a:bodyPr>
            <a:normAutofit fontScale="92500" lnSpcReduction="10000"/>
          </a:bodyPr>
          <a:lstStyle/>
          <a:p>
            <a:r>
              <a:rPr sz="2800"/>
              <a:t>(But this spake he of the Spirit, which they that believe on him should receive: for the Holy Ghost was not yet given; because that Jesus was not yet glorified.)</a:t>
            </a:r>
          </a:p>
        </p:txBody>
      </p:sp>
      <p:sp>
        <p:nvSpPr>
          <p:cNvPr id="5" name="TextBox 4"/>
          <p:cNvSpPr txBox="1"/>
          <p:nvPr/>
        </p:nvSpPr>
        <p:spPr>
          <a:xfrm>
            <a:off x="777080" y="5861050"/>
            <a:ext cx="7772400" cy="1371600"/>
          </a:xfrm>
          <a:prstGeom prst="rect">
            <a:avLst/>
          </a:prstGeom>
          <a:noFill/>
        </p:spPr>
        <p:txBody>
          <a:bodyPr wrap="square">
            <a:noAutofit/>
          </a:bodyPr>
          <a:lstStyle/>
          <a:p>
            <a:pPr algn="ctr">
              <a:defRPr sz="1400"/>
            </a:pPr>
            <a:r>
              <a:rPr sz="2000" dirty="0"/>
              <a:t>“</a:t>
            </a:r>
            <a:r>
              <a:rPr lang="en-US" sz="2000" dirty="0"/>
              <a:t>There is a death to self and sin, and a new life altogether. This change can be brought about only by the effectual working of the Holy Spirit.</a:t>
            </a:r>
            <a:r>
              <a:rPr sz="2000" dirty="0"/>
              <a:t>” - Desire of Ages, p. 17</a:t>
            </a:r>
            <a:r>
              <a:rPr lang="en-US" sz="2000" dirty="0"/>
              <a:t>2</a:t>
            </a:r>
            <a:endParaRPr sz="2000" dirty="0"/>
          </a:p>
        </p:txBody>
      </p:sp>
      <p:pic>
        <p:nvPicPr>
          <p:cNvPr id="27650" name="Picture 2" descr="Holy Spirit ">
            <a:extLst>
              <a:ext uri="{FF2B5EF4-FFF2-40B4-BE49-F238E27FC236}">
                <a16:creationId xmlns:a16="http://schemas.microsoft.com/office/drawing/2014/main" id="{05EF4EF9-0B11-9714-511C-4CB6EBFA4E2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Let him come unto me </a:t>
            </a:r>
            <a:br>
              <a:rPr lang="en-US" dirty="0"/>
            </a:br>
            <a:r>
              <a:rPr dirty="0"/>
              <a:t>- John 7:40</a:t>
            </a:r>
          </a:p>
        </p:txBody>
      </p:sp>
      <p:sp>
        <p:nvSpPr>
          <p:cNvPr id="3" name="Content Placeholder 2"/>
          <p:cNvSpPr>
            <a:spLocks noGrp="1"/>
          </p:cNvSpPr>
          <p:nvPr>
            <p:ph sz="half" idx="1"/>
          </p:nvPr>
        </p:nvSpPr>
        <p:spPr/>
        <p:txBody>
          <a:bodyPr/>
          <a:lstStyle/>
          <a:p>
            <a:r>
              <a:rPr sz="2800"/>
              <a:t>Many of the people therefore, when they heard this saying, said, Of a truth this is the Prophet.</a:t>
            </a:r>
          </a:p>
        </p:txBody>
      </p:sp>
      <p:sp>
        <p:nvSpPr>
          <p:cNvPr id="5" name="TextBox 4"/>
          <p:cNvSpPr txBox="1"/>
          <p:nvPr/>
        </p:nvSpPr>
        <p:spPr>
          <a:xfrm>
            <a:off x="777080" y="5923573"/>
            <a:ext cx="7772400" cy="1371600"/>
          </a:xfrm>
          <a:prstGeom prst="rect">
            <a:avLst/>
          </a:prstGeom>
          <a:noFill/>
        </p:spPr>
        <p:txBody>
          <a:bodyPr wrap="square">
            <a:noAutofit/>
          </a:bodyPr>
          <a:lstStyle/>
          <a:p>
            <a:pPr algn="ctr">
              <a:defRPr sz="1400"/>
            </a:pPr>
            <a:r>
              <a:rPr sz="2000" dirty="0"/>
              <a:t>“</a:t>
            </a:r>
            <a:r>
              <a:rPr lang="en-US" sz="2000" dirty="0"/>
              <a:t>While Jesus was speaking, some gleams of truth penetrated the ruler's mind. The softening, subduing influence of the Holy Spirit impressed his heart.</a:t>
            </a:r>
            <a:r>
              <a:rPr sz="2000" dirty="0"/>
              <a:t>” - Desire of Ages, p. 1</a:t>
            </a:r>
            <a:r>
              <a:rPr lang="en-US" sz="2000" dirty="0"/>
              <a:t>73</a:t>
            </a:r>
            <a:endParaRPr sz="2000" dirty="0"/>
          </a:p>
        </p:txBody>
      </p:sp>
      <p:pic>
        <p:nvPicPr>
          <p:cNvPr id="28674" name="Picture 2" descr="John 7:40 - &quot;¶ Many of the people therefore, when they heard this saying, said, Of a truth this is the Prophet.&quot;">
            <a:extLst>
              <a:ext uri="{FF2B5EF4-FFF2-40B4-BE49-F238E27FC236}">
                <a16:creationId xmlns:a16="http://schemas.microsoft.com/office/drawing/2014/main" id="{CF150E3E-D6CE-B567-796A-7B13BDADE03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Let him come unto me </a:t>
            </a:r>
            <a:br>
              <a:rPr lang="en-US" dirty="0"/>
            </a:br>
            <a:r>
              <a:rPr dirty="0"/>
              <a:t>- John 7:41</a:t>
            </a:r>
          </a:p>
        </p:txBody>
      </p:sp>
      <p:sp>
        <p:nvSpPr>
          <p:cNvPr id="3" name="Content Placeholder 2"/>
          <p:cNvSpPr>
            <a:spLocks noGrp="1"/>
          </p:cNvSpPr>
          <p:nvPr>
            <p:ph sz="half" idx="1"/>
          </p:nvPr>
        </p:nvSpPr>
        <p:spPr/>
        <p:txBody>
          <a:bodyPr/>
          <a:lstStyle/>
          <a:p>
            <a:r>
              <a:rPr sz="2800"/>
              <a:t>Others said, This is the Christ. But some said, Shall Christ come out of Galilee?</a:t>
            </a:r>
          </a:p>
        </p:txBody>
      </p:sp>
      <p:sp>
        <p:nvSpPr>
          <p:cNvPr id="5" name="TextBox 4"/>
          <p:cNvSpPr txBox="1"/>
          <p:nvPr/>
        </p:nvSpPr>
        <p:spPr>
          <a:xfrm>
            <a:off x="146536" y="5861050"/>
            <a:ext cx="8997464" cy="1121019"/>
          </a:xfrm>
          <a:prstGeom prst="rect">
            <a:avLst/>
          </a:prstGeom>
          <a:noFill/>
        </p:spPr>
        <p:txBody>
          <a:bodyPr wrap="square">
            <a:noAutofit/>
          </a:bodyPr>
          <a:lstStyle/>
          <a:p>
            <a:pPr algn="ctr">
              <a:defRPr sz="1400"/>
            </a:pPr>
            <a:r>
              <a:rPr sz="2000" dirty="0"/>
              <a:t>“</a:t>
            </a:r>
            <a:r>
              <a:rPr lang="en-US" sz="2000" dirty="0"/>
              <a:t>It is impossible for finite minds to comprehend the work of redemption. Its mystery exceeds human knowledge; yet he who passes from death to life realizes that it is a divine reality.”</a:t>
            </a:r>
            <a:r>
              <a:rPr sz="2000" dirty="0"/>
              <a:t>- Desire of Ages, p. 17</a:t>
            </a:r>
            <a:r>
              <a:rPr lang="en-US" sz="2000" dirty="0"/>
              <a:t>3</a:t>
            </a:r>
            <a:endParaRPr sz="2000" dirty="0"/>
          </a:p>
        </p:txBody>
      </p:sp>
      <p:pic>
        <p:nvPicPr>
          <p:cNvPr id="29698" name="Picture 2" descr="John 7:41 - &quot;Others said, This is the Christ. But some said, Shall Christ come out of Galilee?&quot;">
            <a:extLst>
              <a:ext uri="{FF2B5EF4-FFF2-40B4-BE49-F238E27FC236}">
                <a16:creationId xmlns:a16="http://schemas.microsoft.com/office/drawing/2014/main" id="{72ED65E0-8332-FFB3-BAC5-F88F829CC1E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Let him come unto me </a:t>
            </a:r>
            <a:br>
              <a:rPr lang="en-US" dirty="0"/>
            </a:br>
            <a:r>
              <a:rPr dirty="0"/>
              <a:t>- John 7:42</a:t>
            </a:r>
          </a:p>
        </p:txBody>
      </p:sp>
      <p:sp>
        <p:nvSpPr>
          <p:cNvPr id="3" name="Content Placeholder 2"/>
          <p:cNvSpPr>
            <a:spLocks noGrp="1"/>
          </p:cNvSpPr>
          <p:nvPr>
            <p:ph sz="half" idx="1"/>
          </p:nvPr>
        </p:nvSpPr>
        <p:spPr/>
        <p:txBody>
          <a:bodyPr>
            <a:normAutofit lnSpcReduction="10000"/>
          </a:bodyPr>
          <a:lstStyle/>
          <a:p>
            <a:r>
              <a:rPr sz="2800"/>
              <a:t>Hath not the scripture said, That Christ cometh of the seed of David, and out of the town of Bethlehem, where David was?</a:t>
            </a:r>
          </a:p>
        </p:txBody>
      </p:sp>
      <p:sp>
        <p:nvSpPr>
          <p:cNvPr id="5" name="TextBox 4"/>
          <p:cNvSpPr txBox="1"/>
          <p:nvPr/>
        </p:nvSpPr>
        <p:spPr>
          <a:xfrm>
            <a:off x="777080" y="5486400"/>
            <a:ext cx="7772400" cy="1371600"/>
          </a:xfrm>
          <a:prstGeom prst="rect">
            <a:avLst/>
          </a:prstGeom>
          <a:noFill/>
        </p:spPr>
        <p:txBody>
          <a:bodyPr wrap="square">
            <a:noAutofit/>
          </a:bodyPr>
          <a:lstStyle/>
          <a:p>
            <a:pPr>
              <a:defRPr sz="2200"/>
            </a:pPr>
            <a:endParaRPr dirty="0"/>
          </a:p>
          <a:p>
            <a:pPr algn="ctr">
              <a:defRPr sz="1400"/>
            </a:pPr>
            <a:r>
              <a:rPr sz="2000" dirty="0"/>
              <a:t>“</a:t>
            </a:r>
            <a:r>
              <a:rPr lang="en-US" sz="2000" dirty="0"/>
              <a:t>The beginning of redemption we may know here through a personal experience. Its results reach through the eternal ages.” </a:t>
            </a:r>
            <a:r>
              <a:rPr sz="2000" dirty="0"/>
              <a:t>- Desire of Ages, p. 1</a:t>
            </a:r>
            <a:r>
              <a:rPr lang="en-US" sz="2000" dirty="0"/>
              <a:t>73</a:t>
            </a:r>
            <a:endParaRPr sz="2000" dirty="0"/>
          </a:p>
        </p:txBody>
      </p:sp>
      <p:pic>
        <p:nvPicPr>
          <p:cNvPr id="30722" name="Picture 2" descr="John 7:42 Has not the Scripture said that the Christ comes from the seed of David and from the town of Bethlehem, where David was?”">
            <a:extLst>
              <a:ext uri="{FF2B5EF4-FFF2-40B4-BE49-F238E27FC236}">
                <a16:creationId xmlns:a16="http://schemas.microsoft.com/office/drawing/2014/main" id="{7FDA3EEE-B8B1-5C13-07A7-FFB7B4E5D5F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Let him come unto me </a:t>
            </a:r>
            <a:br>
              <a:rPr lang="en-US" dirty="0"/>
            </a:br>
            <a:r>
              <a:rPr dirty="0"/>
              <a:t>- John 7:43</a:t>
            </a:r>
          </a:p>
        </p:txBody>
      </p:sp>
      <p:sp>
        <p:nvSpPr>
          <p:cNvPr id="3" name="Content Placeholder 2"/>
          <p:cNvSpPr>
            <a:spLocks noGrp="1"/>
          </p:cNvSpPr>
          <p:nvPr>
            <p:ph sz="half" idx="1"/>
          </p:nvPr>
        </p:nvSpPr>
        <p:spPr/>
        <p:txBody>
          <a:bodyPr/>
          <a:lstStyle/>
          <a:p>
            <a:r>
              <a:rPr sz="2800"/>
              <a:t>So there was a division among the people because of him.</a:t>
            </a:r>
          </a:p>
        </p:txBody>
      </p:sp>
      <p:sp>
        <p:nvSpPr>
          <p:cNvPr id="5" name="TextBox 4"/>
          <p:cNvSpPr txBox="1"/>
          <p:nvPr/>
        </p:nvSpPr>
        <p:spPr>
          <a:xfrm>
            <a:off x="258180" y="5568704"/>
            <a:ext cx="8627635" cy="1371600"/>
          </a:xfrm>
          <a:prstGeom prst="rect">
            <a:avLst/>
          </a:prstGeom>
          <a:noFill/>
        </p:spPr>
        <p:txBody>
          <a:bodyPr wrap="square">
            <a:noAutofit/>
          </a:bodyPr>
          <a:lstStyle/>
          <a:p>
            <a:pPr>
              <a:defRPr sz="2200"/>
            </a:pPr>
            <a:endParaRPr sz="2000" dirty="0"/>
          </a:p>
          <a:p>
            <a:pPr algn="ctr">
              <a:defRPr sz="1400"/>
            </a:pPr>
            <a:r>
              <a:rPr sz="2000" dirty="0"/>
              <a:t>“</a:t>
            </a:r>
            <a:r>
              <a:rPr lang="en-US" sz="2000" dirty="0"/>
              <a:t>No one sees the hand that lifts the burden, or beholds the light descend from the courts above. The blessing comes when by faith the soul surrenders itself to God</a:t>
            </a:r>
            <a:r>
              <a:rPr sz="2000" dirty="0"/>
              <a:t>.” - Desire of Ages, p. 17</a:t>
            </a:r>
            <a:r>
              <a:rPr lang="en-US" sz="2000" dirty="0"/>
              <a:t>3</a:t>
            </a:r>
            <a:endParaRPr sz="2000" dirty="0"/>
          </a:p>
        </p:txBody>
      </p:sp>
      <p:pic>
        <p:nvPicPr>
          <p:cNvPr id="31746" name="Picture 2" descr="John 4:43 - &quot;¶ Now after two days he departed thence, and went into Galilee.&quot;">
            <a:extLst>
              <a:ext uri="{FF2B5EF4-FFF2-40B4-BE49-F238E27FC236}">
                <a16:creationId xmlns:a16="http://schemas.microsoft.com/office/drawing/2014/main" id="{83F27DB1-F291-A215-D722-83F30C08B13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7:44</a:t>
            </a:r>
          </a:p>
        </p:txBody>
      </p:sp>
      <p:sp>
        <p:nvSpPr>
          <p:cNvPr id="3" name="Content Placeholder 2"/>
          <p:cNvSpPr>
            <a:spLocks noGrp="1"/>
          </p:cNvSpPr>
          <p:nvPr>
            <p:ph sz="half" idx="1"/>
          </p:nvPr>
        </p:nvSpPr>
        <p:spPr/>
        <p:txBody>
          <a:bodyPr/>
          <a:lstStyle/>
          <a:p>
            <a:r>
              <a:rPr sz="2800"/>
              <a:t>And some of them would have taken him; but no man laid hands on him.</a:t>
            </a:r>
          </a:p>
        </p:txBody>
      </p:sp>
      <p:pic>
        <p:nvPicPr>
          <p:cNvPr id="8" name="Content Placeholder 7">
            <a:extLst>
              <a:ext uri="{FF2B5EF4-FFF2-40B4-BE49-F238E27FC236}">
                <a16:creationId xmlns:a16="http://schemas.microsoft.com/office/drawing/2014/main" id="{68304B60-51BA-687E-B5F6-72FBE532E067}"/>
              </a:ext>
            </a:extLst>
          </p:cNvPr>
          <p:cNvPicPr>
            <a:picLocks noGrp="1" noChangeAspect="1"/>
          </p:cNvPicPr>
          <p:nvPr>
            <p:ph sz="half" idx="2"/>
          </p:nvPr>
        </p:nvPicPr>
        <p:blipFill>
          <a:blip r:embed="rId2"/>
          <a:stretch>
            <a:fillRect/>
          </a:stretch>
        </p:blipFill>
        <p:spPr>
          <a:xfrm>
            <a:off x="4744956" y="2222500"/>
            <a:ext cx="3506950" cy="3638550"/>
          </a:xfrm>
        </p:spPr>
      </p:pic>
      <p:sp>
        <p:nvSpPr>
          <p:cNvPr id="5" name="TextBox 4"/>
          <p:cNvSpPr txBox="1"/>
          <p:nvPr/>
        </p:nvSpPr>
        <p:spPr>
          <a:xfrm>
            <a:off x="685798" y="5725012"/>
            <a:ext cx="7772400" cy="1371600"/>
          </a:xfrm>
          <a:prstGeom prst="rect">
            <a:avLst/>
          </a:prstGeom>
          <a:noFill/>
        </p:spPr>
        <p:txBody>
          <a:bodyPr wrap="square">
            <a:noAutofit/>
          </a:bodyPr>
          <a:lstStyle/>
          <a:p>
            <a:pPr>
              <a:defRPr sz="2200"/>
            </a:pPr>
            <a:endParaRPr sz="2000" dirty="0"/>
          </a:p>
          <a:p>
            <a:pPr algn="ctr">
              <a:defRPr sz="1400"/>
            </a:pPr>
            <a:r>
              <a:rPr sz="2000" dirty="0"/>
              <a:t>“The leaders refused to believe and sought to discredit His words.” - Desire of Ages, p. 182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knew all men - John 2:25</a:t>
            </a:r>
          </a:p>
        </p:txBody>
      </p:sp>
      <p:sp>
        <p:nvSpPr>
          <p:cNvPr id="3" name="Content Placeholder 2"/>
          <p:cNvSpPr>
            <a:spLocks noGrp="1"/>
          </p:cNvSpPr>
          <p:nvPr>
            <p:ph sz="half" idx="1"/>
          </p:nvPr>
        </p:nvSpPr>
        <p:spPr/>
        <p:txBody>
          <a:bodyPr/>
          <a:lstStyle/>
          <a:p>
            <a:r>
              <a:rPr sz="2800" dirty="0"/>
              <a:t>And needed not that any should testify of man: for he knew what was in man.</a:t>
            </a:r>
          </a:p>
        </p:txBody>
      </p:sp>
      <p:sp>
        <p:nvSpPr>
          <p:cNvPr id="5" name="TextBox 4"/>
          <p:cNvSpPr txBox="1"/>
          <p:nvPr/>
        </p:nvSpPr>
        <p:spPr>
          <a:xfrm>
            <a:off x="340242" y="5861050"/>
            <a:ext cx="8463512" cy="1490449"/>
          </a:xfrm>
          <a:prstGeom prst="rect">
            <a:avLst/>
          </a:prstGeom>
          <a:noFill/>
        </p:spPr>
        <p:txBody>
          <a:bodyPr wrap="square">
            <a:noAutofit/>
          </a:bodyPr>
          <a:lstStyle/>
          <a:p>
            <a:pPr algn="ctr">
              <a:defRPr sz="1400"/>
            </a:pPr>
            <a:r>
              <a:rPr sz="2000" dirty="0"/>
              <a:t>“</a:t>
            </a:r>
            <a:r>
              <a:rPr lang="en-US" sz="2000" dirty="0"/>
              <a:t>Now when they asked for a sign, He answered them by a parable, showing that He read their malice, and saw to what lengths it would lead them.</a:t>
            </a:r>
            <a:r>
              <a:rPr sz="2000" dirty="0"/>
              <a:t>” - Desire of Ages, p. 16</a:t>
            </a:r>
            <a:r>
              <a:rPr lang="en-US" sz="2000" dirty="0"/>
              <a:t>4</a:t>
            </a:r>
            <a:endParaRPr sz="2000" dirty="0"/>
          </a:p>
        </p:txBody>
      </p:sp>
      <p:pic>
        <p:nvPicPr>
          <p:cNvPr id="3082" name="Picture 10" descr="God formed man of the dust of the ground and breathed into his nostrils the breath of life.">
            <a:extLst>
              <a:ext uri="{FF2B5EF4-FFF2-40B4-BE49-F238E27FC236}">
                <a16:creationId xmlns:a16="http://schemas.microsoft.com/office/drawing/2014/main" id="{B4FFF766-64CB-0EA8-C873-427C54DBF0E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9156" y="2222500"/>
            <a:ext cx="3638550"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7:45</a:t>
            </a:r>
          </a:p>
        </p:txBody>
      </p:sp>
      <p:sp>
        <p:nvSpPr>
          <p:cNvPr id="3" name="Content Placeholder 2"/>
          <p:cNvSpPr>
            <a:spLocks noGrp="1"/>
          </p:cNvSpPr>
          <p:nvPr>
            <p:ph sz="half" idx="1"/>
          </p:nvPr>
        </p:nvSpPr>
        <p:spPr/>
        <p:txBody>
          <a:bodyPr/>
          <a:lstStyle/>
          <a:p>
            <a:r>
              <a:rPr sz="2800" dirty="0"/>
              <a:t>Then came the officers to the chief priests and Pharisees; and they said unto them, Why have ye not brought him?</a:t>
            </a:r>
          </a:p>
        </p:txBody>
      </p:sp>
      <p:pic>
        <p:nvPicPr>
          <p:cNvPr id="7" name="Content Placeholder 6">
            <a:extLst>
              <a:ext uri="{FF2B5EF4-FFF2-40B4-BE49-F238E27FC236}">
                <a16:creationId xmlns:a16="http://schemas.microsoft.com/office/drawing/2014/main" id="{3D789A49-869C-6E60-7E4E-A4D3B4730915}"/>
              </a:ext>
            </a:extLst>
          </p:cNvPr>
          <p:cNvPicPr>
            <a:picLocks noGrp="1" noChangeAspect="1"/>
          </p:cNvPicPr>
          <p:nvPr>
            <p:ph sz="half" idx="2"/>
          </p:nvPr>
        </p:nvPicPr>
        <p:blipFill>
          <a:blip r:embed="rId2"/>
          <a:stretch>
            <a:fillRect/>
          </a:stretch>
        </p:blipFill>
        <p:spPr>
          <a:xfrm>
            <a:off x="4662488" y="2266328"/>
            <a:ext cx="3671887" cy="3550893"/>
          </a:xfrm>
        </p:spPr>
      </p:pic>
      <p:sp>
        <p:nvSpPr>
          <p:cNvPr id="5" name="TextBox 4"/>
          <p:cNvSpPr txBox="1"/>
          <p:nvPr/>
        </p:nvSpPr>
        <p:spPr>
          <a:xfrm>
            <a:off x="809996" y="5795108"/>
            <a:ext cx="7772400" cy="1371600"/>
          </a:xfrm>
          <a:prstGeom prst="rect">
            <a:avLst/>
          </a:prstGeom>
          <a:noFill/>
        </p:spPr>
        <p:txBody>
          <a:bodyPr wrap="square">
            <a:noAutofit/>
          </a:bodyPr>
          <a:lstStyle/>
          <a:p>
            <a:pPr>
              <a:defRPr sz="2200"/>
            </a:pPr>
            <a:endParaRPr sz="2000" dirty="0"/>
          </a:p>
          <a:p>
            <a:pPr algn="ctr">
              <a:defRPr sz="1400"/>
            </a:pPr>
            <a:r>
              <a:rPr sz="2000" dirty="0"/>
              <a:t>“True understanding comes to those who are willing to listen to truth.” - Desire of Ages, p. 183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7:46</a:t>
            </a:r>
          </a:p>
        </p:txBody>
      </p:sp>
      <p:sp>
        <p:nvSpPr>
          <p:cNvPr id="3" name="Content Placeholder 2"/>
          <p:cNvSpPr>
            <a:spLocks noGrp="1"/>
          </p:cNvSpPr>
          <p:nvPr>
            <p:ph sz="half" idx="1"/>
          </p:nvPr>
        </p:nvSpPr>
        <p:spPr/>
        <p:txBody>
          <a:bodyPr>
            <a:normAutofit/>
          </a:bodyPr>
          <a:lstStyle/>
          <a:p>
            <a:r>
              <a:rPr sz="3200" dirty="0"/>
              <a:t>The officers answered, Never man </a:t>
            </a:r>
            <a:r>
              <a:rPr sz="3200" dirty="0" err="1"/>
              <a:t>spake</a:t>
            </a:r>
            <a:r>
              <a:rPr sz="3200" dirty="0"/>
              <a:t> like this man.</a:t>
            </a:r>
          </a:p>
        </p:txBody>
      </p:sp>
      <p:pic>
        <p:nvPicPr>
          <p:cNvPr id="7" name="Content Placeholder 6">
            <a:extLst>
              <a:ext uri="{FF2B5EF4-FFF2-40B4-BE49-F238E27FC236}">
                <a16:creationId xmlns:a16="http://schemas.microsoft.com/office/drawing/2014/main" id="{4CF1354F-FC51-AAAE-FEDB-C8AD08883C2E}"/>
              </a:ext>
            </a:extLst>
          </p:cNvPr>
          <p:cNvPicPr>
            <a:picLocks noGrp="1" noChangeAspect="1"/>
          </p:cNvPicPr>
          <p:nvPr>
            <p:ph sz="half" idx="2"/>
          </p:nvPr>
        </p:nvPicPr>
        <p:blipFill>
          <a:blip r:embed="rId2"/>
          <a:stretch>
            <a:fillRect/>
          </a:stretch>
        </p:blipFill>
        <p:spPr>
          <a:xfrm>
            <a:off x="4770007" y="2222500"/>
            <a:ext cx="3456849" cy="3638550"/>
          </a:xfrm>
        </p:spPr>
      </p:pic>
      <p:sp>
        <p:nvSpPr>
          <p:cNvPr id="5" name="TextBox 4"/>
          <p:cNvSpPr txBox="1"/>
          <p:nvPr/>
        </p:nvSpPr>
        <p:spPr>
          <a:xfrm>
            <a:off x="359508" y="5861050"/>
            <a:ext cx="8424984" cy="1352062"/>
          </a:xfrm>
          <a:prstGeom prst="rect">
            <a:avLst/>
          </a:prstGeom>
          <a:noFill/>
        </p:spPr>
        <p:txBody>
          <a:bodyPr wrap="square">
            <a:noAutofit/>
          </a:bodyPr>
          <a:lstStyle/>
          <a:p>
            <a:pPr>
              <a:defRPr sz="2200"/>
            </a:pPr>
            <a:endParaRPr dirty="0"/>
          </a:p>
          <a:p>
            <a:pPr algn="ctr">
              <a:defRPr sz="1400"/>
            </a:pPr>
            <a:r>
              <a:rPr sz="2000" dirty="0"/>
              <a:t>“</a:t>
            </a:r>
            <a:r>
              <a:rPr lang="en-US" sz="2000" dirty="0"/>
              <a:t>There was no excuse for the blindness of Israel in regard to the work of regeneration. </a:t>
            </a:r>
            <a:r>
              <a:rPr sz="2000" dirty="0"/>
              <a:t>- Desire of Ages, p. 18</a:t>
            </a:r>
            <a:r>
              <a:rPr lang="en-US" sz="2000" dirty="0"/>
              <a:t>4</a:t>
            </a:r>
            <a:endParaRPr sz="2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7:47</a:t>
            </a:r>
          </a:p>
        </p:txBody>
      </p:sp>
      <p:sp>
        <p:nvSpPr>
          <p:cNvPr id="3" name="Content Placeholder 2"/>
          <p:cNvSpPr>
            <a:spLocks noGrp="1"/>
          </p:cNvSpPr>
          <p:nvPr>
            <p:ph sz="half" idx="1"/>
          </p:nvPr>
        </p:nvSpPr>
        <p:spPr/>
        <p:txBody>
          <a:bodyPr>
            <a:normAutofit/>
          </a:bodyPr>
          <a:lstStyle/>
          <a:p>
            <a:r>
              <a:rPr sz="3200" dirty="0"/>
              <a:t>Then answered them the Pharisees, Are ye also deceived?</a:t>
            </a:r>
          </a:p>
        </p:txBody>
      </p:sp>
      <p:sp>
        <p:nvSpPr>
          <p:cNvPr id="5" name="TextBox 4"/>
          <p:cNvSpPr txBox="1"/>
          <p:nvPr/>
        </p:nvSpPr>
        <p:spPr>
          <a:xfrm>
            <a:off x="842915" y="5861050"/>
            <a:ext cx="7524003" cy="1235562"/>
          </a:xfrm>
          <a:prstGeom prst="rect">
            <a:avLst/>
          </a:prstGeom>
          <a:noFill/>
        </p:spPr>
        <p:txBody>
          <a:bodyPr wrap="square">
            <a:noAutofit/>
          </a:bodyPr>
          <a:lstStyle/>
          <a:p>
            <a:pPr>
              <a:defRPr sz="2200"/>
            </a:pPr>
            <a:endParaRPr dirty="0"/>
          </a:p>
          <a:p>
            <a:pPr algn="ctr">
              <a:defRPr sz="1400"/>
            </a:pPr>
            <a:r>
              <a:rPr sz="2000" dirty="0"/>
              <a:t>“True understanding comes to those who are willing to listen to truth.” - Desire of Ages, p. 183</a:t>
            </a:r>
          </a:p>
        </p:txBody>
      </p:sp>
      <p:pic>
        <p:nvPicPr>
          <p:cNvPr id="8" name="Content Placeholder 7">
            <a:extLst>
              <a:ext uri="{FF2B5EF4-FFF2-40B4-BE49-F238E27FC236}">
                <a16:creationId xmlns:a16="http://schemas.microsoft.com/office/drawing/2014/main" id="{2C7985B9-238B-5982-6DB5-7E9BB5CAAD0A}"/>
              </a:ext>
            </a:extLst>
          </p:cNvPr>
          <p:cNvPicPr>
            <a:picLocks noGrp="1" noChangeAspect="1"/>
          </p:cNvPicPr>
          <p:nvPr>
            <p:ph sz="half" idx="2"/>
          </p:nvPr>
        </p:nvPicPr>
        <p:blipFill>
          <a:blip r:embed="rId2"/>
          <a:stretch>
            <a:fillRect/>
          </a:stretch>
        </p:blipFill>
        <p:spPr bwMode="auto">
          <a:xfrm>
            <a:off x="4669945" y="2222500"/>
            <a:ext cx="3656973" cy="3638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7:48</a:t>
            </a:r>
          </a:p>
        </p:txBody>
      </p:sp>
      <p:sp>
        <p:nvSpPr>
          <p:cNvPr id="3" name="Content Placeholder 2"/>
          <p:cNvSpPr>
            <a:spLocks noGrp="1"/>
          </p:cNvSpPr>
          <p:nvPr>
            <p:ph sz="half" idx="1"/>
          </p:nvPr>
        </p:nvSpPr>
        <p:spPr/>
        <p:txBody>
          <a:bodyPr/>
          <a:lstStyle/>
          <a:p>
            <a:r>
              <a:rPr sz="2800" dirty="0"/>
              <a:t>Have any of the rulers or of the Pharisees believed on him?</a:t>
            </a:r>
          </a:p>
        </p:txBody>
      </p:sp>
      <p:sp>
        <p:nvSpPr>
          <p:cNvPr id="5" name="TextBox 4"/>
          <p:cNvSpPr txBox="1"/>
          <p:nvPr/>
        </p:nvSpPr>
        <p:spPr>
          <a:xfrm>
            <a:off x="0" y="5861050"/>
            <a:ext cx="9144000" cy="1235562"/>
          </a:xfrm>
          <a:prstGeom prst="rect">
            <a:avLst/>
          </a:prstGeom>
          <a:noFill/>
        </p:spPr>
        <p:txBody>
          <a:bodyPr wrap="square">
            <a:noAutofit/>
          </a:bodyPr>
          <a:lstStyle/>
          <a:p>
            <a:pPr algn="ctr">
              <a:defRPr sz="1400"/>
            </a:pPr>
            <a:r>
              <a:rPr sz="2000" dirty="0"/>
              <a:t>“</a:t>
            </a:r>
            <a:r>
              <a:rPr lang="en-US" sz="2000" dirty="0"/>
              <a:t>The work of God is not to bear the image and superscription of man. From time to time the Lord will bring in different agencies, through whom His purpose can best be accomplished. “</a:t>
            </a:r>
            <a:r>
              <a:rPr sz="2000" dirty="0"/>
              <a:t>- Desire of Ages, p. 182</a:t>
            </a:r>
          </a:p>
        </p:txBody>
      </p:sp>
      <p:pic>
        <p:nvPicPr>
          <p:cNvPr id="13" name="Content Placeholder 12">
            <a:extLst>
              <a:ext uri="{FF2B5EF4-FFF2-40B4-BE49-F238E27FC236}">
                <a16:creationId xmlns:a16="http://schemas.microsoft.com/office/drawing/2014/main" id="{6C3ADB2B-8A5C-F212-1034-1A0CCC4AAB4E}"/>
              </a:ext>
            </a:extLst>
          </p:cNvPr>
          <p:cNvPicPr>
            <a:picLocks noGrp="1" noChangeAspect="1"/>
          </p:cNvPicPr>
          <p:nvPr>
            <p:ph sz="half" idx="2"/>
          </p:nvPr>
        </p:nvPicPr>
        <p:blipFill>
          <a:blip r:embed="rId2"/>
          <a:stretch>
            <a:fillRect/>
          </a:stretch>
        </p:blipFill>
        <p:spPr>
          <a:xfrm>
            <a:off x="4662488" y="2262198"/>
            <a:ext cx="3671887" cy="3559153"/>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7:49</a:t>
            </a:r>
          </a:p>
        </p:txBody>
      </p:sp>
      <p:sp>
        <p:nvSpPr>
          <p:cNvPr id="3" name="Content Placeholder 2"/>
          <p:cNvSpPr>
            <a:spLocks noGrp="1"/>
          </p:cNvSpPr>
          <p:nvPr>
            <p:ph sz="half" idx="1"/>
          </p:nvPr>
        </p:nvSpPr>
        <p:spPr/>
        <p:txBody>
          <a:bodyPr>
            <a:normAutofit/>
          </a:bodyPr>
          <a:lstStyle/>
          <a:p>
            <a:r>
              <a:rPr sz="3200" dirty="0"/>
              <a:t>But this people who </a:t>
            </a:r>
            <a:r>
              <a:rPr sz="3200" dirty="0" err="1"/>
              <a:t>knoweth</a:t>
            </a:r>
            <a:r>
              <a:rPr sz="3200" dirty="0"/>
              <a:t> not the law are cursed.</a:t>
            </a:r>
          </a:p>
        </p:txBody>
      </p:sp>
      <p:pic>
        <p:nvPicPr>
          <p:cNvPr id="7" name="Content Placeholder 6">
            <a:extLst>
              <a:ext uri="{FF2B5EF4-FFF2-40B4-BE49-F238E27FC236}">
                <a16:creationId xmlns:a16="http://schemas.microsoft.com/office/drawing/2014/main" id="{2A6BE11B-8A13-8772-DCDD-03ED8265C9C8}"/>
              </a:ext>
            </a:extLst>
          </p:cNvPr>
          <p:cNvPicPr>
            <a:picLocks noGrp="1" noChangeAspect="1"/>
          </p:cNvPicPr>
          <p:nvPr>
            <p:ph sz="half" idx="2"/>
          </p:nvPr>
        </p:nvPicPr>
        <p:blipFill>
          <a:blip r:embed="rId2"/>
          <a:stretch>
            <a:fillRect/>
          </a:stretch>
        </p:blipFill>
        <p:spPr>
          <a:xfrm>
            <a:off x="4723813" y="2222500"/>
            <a:ext cx="3549236" cy="3638550"/>
          </a:xfrm>
        </p:spPr>
      </p:pic>
      <p:sp>
        <p:nvSpPr>
          <p:cNvPr id="5" name="TextBox 4"/>
          <p:cNvSpPr txBox="1"/>
          <p:nvPr/>
        </p:nvSpPr>
        <p:spPr>
          <a:xfrm>
            <a:off x="83165" y="5725012"/>
            <a:ext cx="8795108" cy="1371600"/>
          </a:xfrm>
          <a:prstGeom prst="rect">
            <a:avLst/>
          </a:prstGeom>
          <a:noFill/>
        </p:spPr>
        <p:txBody>
          <a:bodyPr wrap="square">
            <a:noAutofit/>
          </a:bodyPr>
          <a:lstStyle/>
          <a:p>
            <a:pPr>
              <a:defRPr sz="2200"/>
            </a:pPr>
            <a:endParaRPr sz="2000" dirty="0"/>
          </a:p>
          <a:p>
            <a:pPr algn="ctr">
              <a:defRPr sz="1400"/>
            </a:pPr>
            <a:r>
              <a:rPr sz="2000" dirty="0"/>
              <a:t>“</a:t>
            </a:r>
            <a:r>
              <a:rPr lang="en-US" sz="2000" dirty="0"/>
              <a:t>The people are taught to rely on man for guidance, and thus they fall into error, and are led away from God.” </a:t>
            </a:r>
            <a:r>
              <a:rPr sz="2000" dirty="0"/>
              <a:t>- Desire of Ages, p. 18</a:t>
            </a:r>
            <a:r>
              <a:rPr lang="en-US" sz="2000" dirty="0"/>
              <a:t>2</a:t>
            </a:r>
            <a:endParaRPr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7:50</a:t>
            </a:r>
          </a:p>
        </p:txBody>
      </p:sp>
      <p:sp>
        <p:nvSpPr>
          <p:cNvPr id="3" name="Content Placeholder 2"/>
          <p:cNvSpPr>
            <a:spLocks noGrp="1"/>
          </p:cNvSpPr>
          <p:nvPr>
            <p:ph sz="half" idx="1"/>
          </p:nvPr>
        </p:nvSpPr>
        <p:spPr/>
        <p:txBody>
          <a:bodyPr/>
          <a:lstStyle/>
          <a:p>
            <a:r>
              <a:rPr sz="2800"/>
              <a:t>Nicodemus saith unto them, (he that came to Jesus by night, being one of them,)</a:t>
            </a:r>
          </a:p>
        </p:txBody>
      </p:sp>
      <p:pic>
        <p:nvPicPr>
          <p:cNvPr id="7" name="Content Placeholder 6">
            <a:extLst>
              <a:ext uri="{FF2B5EF4-FFF2-40B4-BE49-F238E27FC236}">
                <a16:creationId xmlns:a16="http://schemas.microsoft.com/office/drawing/2014/main" id="{75695425-773B-CF26-5DF7-1DAB61DBDF6F}"/>
              </a:ext>
            </a:extLst>
          </p:cNvPr>
          <p:cNvPicPr>
            <a:picLocks noGrp="1" noChangeAspect="1"/>
          </p:cNvPicPr>
          <p:nvPr>
            <p:ph sz="half" idx="2"/>
          </p:nvPr>
        </p:nvPicPr>
        <p:blipFill>
          <a:blip r:embed="rId2"/>
          <a:stretch>
            <a:fillRect/>
          </a:stretch>
        </p:blipFill>
        <p:spPr>
          <a:xfrm>
            <a:off x="4662488" y="2327216"/>
            <a:ext cx="3671887" cy="3429117"/>
          </a:xfrm>
        </p:spPr>
      </p:pic>
      <p:sp>
        <p:nvSpPr>
          <p:cNvPr id="5" name="TextBox 4"/>
          <p:cNvSpPr txBox="1"/>
          <p:nvPr/>
        </p:nvSpPr>
        <p:spPr>
          <a:xfrm>
            <a:off x="594519" y="5725012"/>
            <a:ext cx="7772400" cy="1371600"/>
          </a:xfrm>
          <a:prstGeom prst="rect">
            <a:avLst/>
          </a:prstGeom>
          <a:noFill/>
        </p:spPr>
        <p:txBody>
          <a:bodyPr wrap="square">
            <a:noAutofit/>
          </a:bodyPr>
          <a:lstStyle/>
          <a:p>
            <a:pPr>
              <a:defRPr sz="2200"/>
            </a:pPr>
            <a:endParaRPr sz="2000" dirty="0"/>
          </a:p>
          <a:p>
            <a:pPr algn="ctr">
              <a:defRPr sz="1400"/>
            </a:pPr>
            <a:r>
              <a:rPr sz="2000" dirty="0"/>
              <a:t>“</a:t>
            </a:r>
            <a:r>
              <a:rPr lang="en-US" sz="2000" dirty="0"/>
              <a:t>In the interview with Nicodemus, Jesus unfolded the plan of salvation, and His mission to the world.”</a:t>
            </a:r>
            <a:r>
              <a:rPr sz="2000" dirty="0"/>
              <a:t>- Desire of Ages, p. 1</a:t>
            </a:r>
            <a:r>
              <a:rPr lang="en-US" sz="2000" dirty="0"/>
              <a:t>76</a:t>
            </a:r>
            <a:endParaRPr sz="2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Deceived - John 7:51</a:t>
            </a:r>
          </a:p>
        </p:txBody>
      </p:sp>
      <p:sp>
        <p:nvSpPr>
          <p:cNvPr id="3" name="Content Placeholder 2"/>
          <p:cNvSpPr>
            <a:spLocks noGrp="1"/>
          </p:cNvSpPr>
          <p:nvPr>
            <p:ph sz="half" idx="1"/>
          </p:nvPr>
        </p:nvSpPr>
        <p:spPr/>
        <p:txBody>
          <a:bodyPr/>
          <a:lstStyle/>
          <a:p>
            <a:r>
              <a:rPr sz="2800" dirty="0"/>
              <a:t>Doth our law judge any man, before it hear him, and know what he doeth?</a:t>
            </a:r>
          </a:p>
        </p:txBody>
      </p:sp>
      <p:pic>
        <p:nvPicPr>
          <p:cNvPr id="7" name="Content Placeholder 6">
            <a:extLst>
              <a:ext uri="{FF2B5EF4-FFF2-40B4-BE49-F238E27FC236}">
                <a16:creationId xmlns:a16="http://schemas.microsoft.com/office/drawing/2014/main" id="{154F4717-017B-0694-3973-0129D97B4C09}"/>
              </a:ext>
            </a:extLst>
          </p:cNvPr>
          <p:cNvPicPr>
            <a:picLocks noGrp="1" noChangeAspect="1"/>
          </p:cNvPicPr>
          <p:nvPr>
            <p:ph sz="half" idx="2"/>
          </p:nvPr>
        </p:nvPicPr>
        <p:blipFill>
          <a:blip r:embed="rId2"/>
          <a:stretch>
            <a:fillRect/>
          </a:stretch>
        </p:blipFill>
        <p:spPr>
          <a:xfrm>
            <a:off x="4662488" y="2624747"/>
            <a:ext cx="3671887" cy="2834055"/>
          </a:xfrm>
        </p:spPr>
      </p:pic>
      <p:sp>
        <p:nvSpPr>
          <p:cNvPr id="5" name="TextBox 4"/>
          <p:cNvSpPr txBox="1"/>
          <p:nvPr/>
        </p:nvSpPr>
        <p:spPr>
          <a:xfrm>
            <a:off x="0" y="5251938"/>
            <a:ext cx="9089292" cy="1467980"/>
          </a:xfrm>
          <a:prstGeom prst="rect">
            <a:avLst/>
          </a:prstGeom>
          <a:noFill/>
        </p:spPr>
        <p:txBody>
          <a:bodyPr wrap="square">
            <a:noAutofit/>
          </a:bodyPr>
          <a:lstStyle/>
          <a:p>
            <a:pPr>
              <a:defRPr sz="2200"/>
            </a:pPr>
            <a:endParaRPr sz="2000" dirty="0"/>
          </a:p>
          <a:p>
            <a:pPr algn="ctr">
              <a:defRPr sz="1400"/>
            </a:pPr>
            <a:r>
              <a:rPr sz="2000" dirty="0"/>
              <a:t>“</a:t>
            </a:r>
            <a:r>
              <a:rPr lang="en-US" sz="2000" dirty="0"/>
              <a:t>At the very beginning of His ministry He opened the truth to a member of the Sanhedrin, to the mind that was most receptive, and to an appointed teacher of the people. But the leaders of Israel did not welcome the light.</a:t>
            </a:r>
            <a:r>
              <a:rPr sz="2000" dirty="0"/>
              <a:t>” - Desire of Ages, p. 1</a:t>
            </a:r>
            <a:r>
              <a:rPr lang="en-US" sz="2000" dirty="0"/>
              <a:t>76</a:t>
            </a:r>
            <a:endParaRPr sz="2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7:52</a:t>
            </a:r>
          </a:p>
        </p:txBody>
      </p:sp>
      <p:sp>
        <p:nvSpPr>
          <p:cNvPr id="3" name="Content Placeholder 2"/>
          <p:cNvSpPr>
            <a:spLocks noGrp="1"/>
          </p:cNvSpPr>
          <p:nvPr>
            <p:ph sz="half" idx="1"/>
          </p:nvPr>
        </p:nvSpPr>
        <p:spPr/>
        <p:txBody>
          <a:bodyPr/>
          <a:lstStyle/>
          <a:p>
            <a:r>
              <a:rPr sz="2800"/>
              <a:t>They answered and said unto him, Art thou also of Galilee? Search, and look: for out of Galilee ariseth no prophet.</a:t>
            </a:r>
          </a:p>
        </p:txBody>
      </p:sp>
      <p:pic>
        <p:nvPicPr>
          <p:cNvPr id="7" name="Content Placeholder 6">
            <a:extLst>
              <a:ext uri="{FF2B5EF4-FFF2-40B4-BE49-F238E27FC236}">
                <a16:creationId xmlns:a16="http://schemas.microsoft.com/office/drawing/2014/main" id="{889121C1-80A4-DAA6-15D1-D7D81B2A175D}"/>
              </a:ext>
            </a:extLst>
          </p:cNvPr>
          <p:cNvPicPr>
            <a:picLocks noGrp="1" noChangeAspect="1"/>
          </p:cNvPicPr>
          <p:nvPr>
            <p:ph sz="half" idx="2"/>
          </p:nvPr>
        </p:nvPicPr>
        <p:blipFill>
          <a:blip r:embed="rId2"/>
          <a:srcRect r="13423"/>
          <a:stretch/>
        </p:blipFill>
        <p:spPr>
          <a:xfrm>
            <a:off x="4571998" y="2471475"/>
            <a:ext cx="3524740" cy="3100894"/>
          </a:xfrm>
        </p:spPr>
      </p:pic>
      <p:sp>
        <p:nvSpPr>
          <p:cNvPr id="5" name="TextBox 4"/>
          <p:cNvSpPr txBox="1"/>
          <p:nvPr/>
        </p:nvSpPr>
        <p:spPr>
          <a:xfrm>
            <a:off x="594519" y="5864958"/>
            <a:ext cx="7772400" cy="1371600"/>
          </a:xfrm>
          <a:prstGeom prst="rect">
            <a:avLst/>
          </a:prstGeom>
          <a:noFill/>
        </p:spPr>
        <p:txBody>
          <a:bodyPr wrap="square">
            <a:noAutofit/>
          </a:bodyPr>
          <a:lstStyle/>
          <a:p>
            <a:pPr>
              <a:defRPr sz="2200"/>
            </a:pPr>
            <a:endParaRPr sz="2000" dirty="0"/>
          </a:p>
          <a:p>
            <a:pPr algn="ctr">
              <a:defRPr sz="1400"/>
            </a:pPr>
            <a:r>
              <a:rPr sz="2000" dirty="0"/>
              <a:t>“</a:t>
            </a:r>
            <a:r>
              <a:rPr lang="en-US" sz="2000" dirty="0"/>
              <a:t>Nicodemus hid the truth in his heart, and for three years there was little apparent fruit.”</a:t>
            </a:r>
            <a:r>
              <a:rPr sz="2000" dirty="0"/>
              <a:t>- Desire of Ages, p. 1</a:t>
            </a:r>
            <a:r>
              <a:rPr lang="en-US" sz="2000" dirty="0"/>
              <a:t>76</a:t>
            </a:r>
            <a:endParaRPr sz="2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Deceived - John 7:53</a:t>
            </a:r>
          </a:p>
        </p:txBody>
      </p:sp>
      <p:sp>
        <p:nvSpPr>
          <p:cNvPr id="3" name="Content Placeholder 2"/>
          <p:cNvSpPr>
            <a:spLocks noGrp="1"/>
          </p:cNvSpPr>
          <p:nvPr>
            <p:ph sz="half" idx="1"/>
          </p:nvPr>
        </p:nvSpPr>
        <p:spPr/>
        <p:txBody>
          <a:bodyPr>
            <a:normAutofit/>
          </a:bodyPr>
          <a:lstStyle/>
          <a:p>
            <a:r>
              <a:rPr sz="3600" dirty="0"/>
              <a:t>And every man went unto his own house.</a:t>
            </a:r>
          </a:p>
        </p:txBody>
      </p:sp>
      <p:pic>
        <p:nvPicPr>
          <p:cNvPr id="7" name="Content Placeholder 6">
            <a:extLst>
              <a:ext uri="{FF2B5EF4-FFF2-40B4-BE49-F238E27FC236}">
                <a16:creationId xmlns:a16="http://schemas.microsoft.com/office/drawing/2014/main" id="{838C06C2-E9B8-5739-D17D-138331F52B5D}"/>
              </a:ext>
            </a:extLst>
          </p:cNvPr>
          <p:cNvPicPr>
            <a:picLocks noGrp="1" noChangeAspect="1"/>
          </p:cNvPicPr>
          <p:nvPr>
            <p:ph sz="half" idx="2"/>
          </p:nvPr>
        </p:nvPicPr>
        <p:blipFill>
          <a:blip r:embed="rId2"/>
          <a:stretch>
            <a:fillRect/>
          </a:stretch>
        </p:blipFill>
        <p:spPr>
          <a:xfrm>
            <a:off x="4952358" y="2222500"/>
            <a:ext cx="3092146" cy="3638550"/>
          </a:xfrm>
        </p:spPr>
      </p:pic>
      <p:sp>
        <p:nvSpPr>
          <p:cNvPr id="5" name="TextBox 4"/>
          <p:cNvSpPr txBox="1"/>
          <p:nvPr/>
        </p:nvSpPr>
        <p:spPr>
          <a:xfrm>
            <a:off x="189519" y="5592150"/>
            <a:ext cx="8582400" cy="1371600"/>
          </a:xfrm>
          <a:prstGeom prst="rect">
            <a:avLst/>
          </a:prstGeom>
          <a:noFill/>
        </p:spPr>
        <p:txBody>
          <a:bodyPr wrap="square">
            <a:noAutofit/>
          </a:bodyPr>
          <a:lstStyle/>
          <a:p>
            <a:pPr>
              <a:defRPr sz="2200"/>
            </a:pPr>
            <a:endParaRPr sz="2000" dirty="0"/>
          </a:p>
          <a:p>
            <a:pPr algn="ctr">
              <a:defRPr sz="1400"/>
            </a:pPr>
            <a:r>
              <a:rPr sz="2000" dirty="0"/>
              <a:t>“</a:t>
            </a:r>
            <a:r>
              <a:rPr lang="en-US" sz="2000" dirty="0"/>
              <a:t>But Jesus was acquainted with the soil into which He cast the seed. The words spoken at night to one listener in the lonely mountain were not lost.”</a:t>
            </a:r>
            <a:r>
              <a:rPr sz="2000" dirty="0"/>
              <a:t>- Desire of Ages, p. 1</a:t>
            </a:r>
            <a:r>
              <a:rPr lang="en-US" sz="2000" dirty="0"/>
              <a:t>76</a:t>
            </a:r>
            <a:endParaRPr sz="2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No longer by night </a:t>
            </a:r>
            <a:br>
              <a:rPr lang="en-US" dirty="0"/>
            </a:br>
            <a:r>
              <a:rPr dirty="0"/>
              <a:t>- John 19:38</a:t>
            </a:r>
          </a:p>
        </p:txBody>
      </p:sp>
      <p:sp>
        <p:nvSpPr>
          <p:cNvPr id="3" name="Content Placeholder 2"/>
          <p:cNvSpPr>
            <a:spLocks noGrp="1"/>
          </p:cNvSpPr>
          <p:nvPr>
            <p:ph sz="half" idx="1"/>
          </p:nvPr>
        </p:nvSpPr>
        <p:spPr>
          <a:xfrm>
            <a:off x="578338" y="2222287"/>
            <a:ext cx="3902381" cy="3638763"/>
          </a:xfrm>
        </p:spPr>
        <p:txBody>
          <a:bodyPr>
            <a:normAutofit fontScale="85000" lnSpcReduction="20000"/>
          </a:bodyPr>
          <a:lstStyle/>
          <a:p>
            <a:r>
              <a:rPr sz="2800" dirty="0"/>
              <a:t>And after this Joseph of </a:t>
            </a:r>
            <a:r>
              <a:rPr sz="2800" dirty="0" err="1"/>
              <a:t>Arimathaea</a:t>
            </a:r>
            <a:r>
              <a:rPr sz="2800" dirty="0"/>
              <a:t>, being a disciple of Jesus, but secretly for fear of the Jews, besought Pilate that he might take away the body of Jesus: and Pilate gave him leave. He came therefore, and took the body of Jesus.</a:t>
            </a:r>
          </a:p>
        </p:txBody>
      </p:sp>
      <p:sp>
        <p:nvSpPr>
          <p:cNvPr id="5" name="TextBox 4"/>
          <p:cNvSpPr txBox="1"/>
          <p:nvPr/>
        </p:nvSpPr>
        <p:spPr>
          <a:xfrm>
            <a:off x="442972" y="5861050"/>
            <a:ext cx="8440615" cy="1337162"/>
          </a:xfrm>
          <a:prstGeom prst="rect">
            <a:avLst/>
          </a:prstGeom>
          <a:noFill/>
        </p:spPr>
        <p:txBody>
          <a:bodyPr wrap="square">
            <a:noAutofit/>
          </a:bodyPr>
          <a:lstStyle/>
          <a:p>
            <a:pPr algn="ctr">
              <a:defRPr sz="1400"/>
            </a:pPr>
            <a:r>
              <a:rPr sz="2000" dirty="0"/>
              <a:t>“</a:t>
            </a:r>
            <a:r>
              <a:rPr lang="en-US" sz="2000" dirty="0"/>
              <a:t>For a time Nicodemus did not publicly acknowledge Christ, but… he repeatedly thwarted the schemes of the priests to destroy Him.”</a:t>
            </a:r>
            <a:r>
              <a:rPr sz="2000" dirty="0"/>
              <a:t>- Desire of Ages, p. 1</a:t>
            </a:r>
            <a:r>
              <a:rPr lang="en-US" sz="2000" dirty="0"/>
              <a:t>76</a:t>
            </a:r>
            <a:endParaRPr sz="2000" dirty="0"/>
          </a:p>
        </p:txBody>
      </p:sp>
      <p:pic>
        <p:nvPicPr>
          <p:cNvPr id="8" name="Content Placeholder 7">
            <a:extLst>
              <a:ext uri="{FF2B5EF4-FFF2-40B4-BE49-F238E27FC236}">
                <a16:creationId xmlns:a16="http://schemas.microsoft.com/office/drawing/2014/main" id="{F819BF30-A7DF-70DB-1F2C-A18AB0981EB7}"/>
              </a:ext>
            </a:extLst>
          </p:cNvPr>
          <p:cNvPicPr>
            <a:picLocks noGrp="1" noChangeAspect="1"/>
          </p:cNvPicPr>
          <p:nvPr>
            <p:ph sz="half" idx="2"/>
          </p:nvPr>
        </p:nvPicPr>
        <p:blipFill>
          <a:blip r:embed="rId2"/>
          <a:stretch>
            <a:fillRect/>
          </a:stretch>
        </p:blipFill>
        <p:spPr>
          <a:xfrm>
            <a:off x="4662488" y="2227852"/>
            <a:ext cx="3671887" cy="3627846"/>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knew all men - John 3:1</a:t>
            </a:r>
          </a:p>
        </p:txBody>
      </p:sp>
      <p:sp>
        <p:nvSpPr>
          <p:cNvPr id="3" name="Content Placeholder 2"/>
          <p:cNvSpPr>
            <a:spLocks noGrp="1"/>
          </p:cNvSpPr>
          <p:nvPr>
            <p:ph sz="half" idx="1"/>
          </p:nvPr>
        </p:nvSpPr>
        <p:spPr/>
        <p:txBody>
          <a:bodyPr/>
          <a:lstStyle/>
          <a:p>
            <a:r>
              <a:rPr sz="2800"/>
              <a:t>There was a man of the Pharisees, named Nicodemus, a ruler of the Jews:</a:t>
            </a:r>
          </a:p>
        </p:txBody>
      </p:sp>
      <p:sp>
        <p:nvSpPr>
          <p:cNvPr id="5" name="TextBox 4"/>
          <p:cNvSpPr txBox="1"/>
          <p:nvPr/>
        </p:nvSpPr>
        <p:spPr>
          <a:xfrm>
            <a:off x="0" y="5541108"/>
            <a:ext cx="9144000" cy="1555504"/>
          </a:xfrm>
          <a:prstGeom prst="rect">
            <a:avLst/>
          </a:prstGeom>
          <a:noFill/>
        </p:spPr>
        <p:txBody>
          <a:bodyPr wrap="square">
            <a:noAutofit/>
          </a:bodyPr>
          <a:lstStyle/>
          <a:p>
            <a:pPr>
              <a:defRPr sz="2200"/>
            </a:pPr>
            <a:endParaRPr sz="2000" dirty="0"/>
          </a:p>
          <a:p>
            <a:pPr algn="ctr">
              <a:defRPr sz="1400"/>
            </a:pPr>
            <a:r>
              <a:rPr sz="2000" dirty="0"/>
              <a:t>“</a:t>
            </a:r>
            <a:r>
              <a:rPr lang="en-US" sz="2000" dirty="0"/>
              <a:t>Nicodemus held a high position of trust in the Jewish nation. He was highly educated, and possessed talents of no ordinary character…” </a:t>
            </a:r>
            <a:r>
              <a:rPr sz="2000" dirty="0"/>
              <a:t>- Desire of Ages, p. 1</a:t>
            </a:r>
            <a:r>
              <a:rPr lang="en-US" sz="2000" dirty="0"/>
              <a:t>67</a:t>
            </a:r>
            <a:endParaRPr sz="2000" dirty="0"/>
          </a:p>
        </p:txBody>
      </p:sp>
      <p:pic>
        <p:nvPicPr>
          <p:cNvPr id="4098" name="Picture 2" descr="Now a certain man, a Pharisee named Nicodemus, who was a member of the Jewish ruling council, came to Jesus at night and said to Him… – Slide 1">
            <a:extLst>
              <a:ext uri="{FF2B5EF4-FFF2-40B4-BE49-F238E27FC236}">
                <a16:creationId xmlns:a16="http://schemas.microsoft.com/office/drawing/2014/main" id="{19C58873-B0D0-FBE6-FD7F-2CE77E4C62A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664817"/>
            <a:ext cx="3671887" cy="27539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No longer by night </a:t>
            </a:r>
            <a:br>
              <a:rPr lang="en-US" dirty="0"/>
            </a:br>
            <a:r>
              <a:rPr dirty="0"/>
              <a:t>- John 19:39</a:t>
            </a:r>
          </a:p>
        </p:txBody>
      </p:sp>
      <p:sp>
        <p:nvSpPr>
          <p:cNvPr id="3" name="Content Placeholder 2"/>
          <p:cNvSpPr>
            <a:spLocks noGrp="1"/>
          </p:cNvSpPr>
          <p:nvPr>
            <p:ph sz="half" idx="1"/>
          </p:nvPr>
        </p:nvSpPr>
        <p:spPr/>
        <p:txBody>
          <a:bodyPr>
            <a:normAutofit fontScale="92500" lnSpcReduction="10000"/>
          </a:bodyPr>
          <a:lstStyle/>
          <a:p>
            <a:r>
              <a:rPr sz="2800"/>
              <a:t>And there came also Nicodemus, which at the first came to Jesus by night, and brought a mixture of myrrh and aloes, about an hundred pound weight.</a:t>
            </a:r>
          </a:p>
        </p:txBody>
      </p:sp>
      <p:sp>
        <p:nvSpPr>
          <p:cNvPr id="5" name="TextBox 4"/>
          <p:cNvSpPr txBox="1"/>
          <p:nvPr/>
        </p:nvSpPr>
        <p:spPr>
          <a:xfrm>
            <a:off x="-101600" y="5861050"/>
            <a:ext cx="9245600" cy="1371600"/>
          </a:xfrm>
          <a:prstGeom prst="rect">
            <a:avLst/>
          </a:prstGeom>
          <a:noFill/>
        </p:spPr>
        <p:txBody>
          <a:bodyPr wrap="square">
            <a:noAutofit/>
          </a:bodyPr>
          <a:lstStyle/>
          <a:p>
            <a:pPr algn="ctr">
              <a:defRPr sz="1400"/>
            </a:pPr>
            <a:r>
              <a:rPr sz="1950" dirty="0"/>
              <a:t>“</a:t>
            </a:r>
            <a:r>
              <a:rPr lang="en-US" sz="1950" dirty="0"/>
              <a:t>When at last Jesus was lifted up on the cross, Nicodemus remembered … The light from that secret interview illumined the cross upon Calvary, and Nicodemus saw in Jesus the world's Redeemer</a:t>
            </a:r>
            <a:r>
              <a:rPr sz="1950" dirty="0"/>
              <a:t>.” - Desire of Ages, p. 1</a:t>
            </a:r>
            <a:r>
              <a:rPr lang="en-US" sz="1950" dirty="0"/>
              <a:t>76</a:t>
            </a:r>
            <a:endParaRPr sz="1950" dirty="0"/>
          </a:p>
        </p:txBody>
      </p:sp>
      <p:pic>
        <p:nvPicPr>
          <p:cNvPr id="8" name="Content Placeholder 7">
            <a:extLst>
              <a:ext uri="{FF2B5EF4-FFF2-40B4-BE49-F238E27FC236}">
                <a16:creationId xmlns:a16="http://schemas.microsoft.com/office/drawing/2014/main" id="{1563A8FA-807A-D95E-D7E6-90ACAC8E57E3}"/>
              </a:ext>
            </a:extLst>
          </p:cNvPr>
          <p:cNvPicPr>
            <a:picLocks noGrp="1" noChangeAspect="1"/>
          </p:cNvPicPr>
          <p:nvPr>
            <p:ph sz="half" idx="2"/>
          </p:nvPr>
        </p:nvPicPr>
        <p:blipFill>
          <a:blip r:embed="rId2"/>
          <a:stretch>
            <a:fillRect/>
          </a:stretch>
        </p:blipFill>
        <p:spPr>
          <a:xfrm>
            <a:off x="4674591" y="2222500"/>
            <a:ext cx="3647680" cy="3638550"/>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No longer by night </a:t>
            </a:r>
            <a:br>
              <a:rPr lang="en-US" dirty="0"/>
            </a:br>
            <a:r>
              <a:rPr dirty="0"/>
              <a:t>- John 19:40</a:t>
            </a:r>
          </a:p>
        </p:txBody>
      </p:sp>
      <p:sp>
        <p:nvSpPr>
          <p:cNvPr id="3" name="Content Placeholder 2"/>
          <p:cNvSpPr>
            <a:spLocks noGrp="1"/>
          </p:cNvSpPr>
          <p:nvPr>
            <p:ph sz="half" idx="1"/>
          </p:nvPr>
        </p:nvSpPr>
        <p:spPr/>
        <p:txBody>
          <a:bodyPr/>
          <a:lstStyle/>
          <a:p>
            <a:r>
              <a:rPr sz="2800" dirty="0"/>
              <a:t>Then took they the body of Jesus, and wound it in linen clothes with the spices, as the manner of the Jews is to bury.</a:t>
            </a:r>
          </a:p>
        </p:txBody>
      </p:sp>
      <p:pic>
        <p:nvPicPr>
          <p:cNvPr id="7" name="Content Placeholder 6">
            <a:extLst>
              <a:ext uri="{FF2B5EF4-FFF2-40B4-BE49-F238E27FC236}">
                <a16:creationId xmlns:a16="http://schemas.microsoft.com/office/drawing/2014/main" id="{8AF5A85F-0A19-257A-F6FF-282522FB3BE1}"/>
              </a:ext>
            </a:extLst>
          </p:cNvPr>
          <p:cNvPicPr>
            <a:picLocks noGrp="1" noChangeAspect="1"/>
          </p:cNvPicPr>
          <p:nvPr>
            <p:ph sz="half" idx="2"/>
          </p:nvPr>
        </p:nvPicPr>
        <p:blipFill>
          <a:blip r:embed="rId2"/>
          <a:stretch>
            <a:fillRect/>
          </a:stretch>
        </p:blipFill>
        <p:spPr>
          <a:xfrm>
            <a:off x="4689162" y="2222500"/>
            <a:ext cx="3618539" cy="3638550"/>
          </a:xfrm>
        </p:spPr>
      </p:pic>
      <p:sp>
        <p:nvSpPr>
          <p:cNvPr id="5" name="TextBox 4"/>
          <p:cNvSpPr txBox="1"/>
          <p:nvPr/>
        </p:nvSpPr>
        <p:spPr>
          <a:xfrm>
            <a:off x="561600" y="5725012"/>
            <a:ext cx="7772400" cy="1371600"/>
          </a:xfrm>
          <a:prstGeom prst="rect">
            <a:avLst/>
          </a:prstGeom>
          <a:noFill/>
        </p:spPr>
        <p:txBody>
          <a:bodyPr wrap="square">
            <a:noAutofit/>
          </a:bodyPr>
          <a:lstStyle/>
          <a:p>
            <a:pPr>
              <a:defRPr sz="2200"/>
            </a:pPr>
            <a:endParaRPr dirty="0"/>
          </a:p>
          <a:p>
            <a:pPr algn="ctr">
              <a:defRPr sz="1400"/>
            </a:pPr>
            <a:r>
              <a:rPr sz="2000" dirty="0"/>
              <a:t>“Joseph and Nicodemus no longer hid their faith in Christ.” - Desire of Ages, p. 184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No longer by night </a:t>
            </a:r>
            <a:br>
              <a:rPr lang="en-US" dirty="0"/>
            </a:br>
            <a:r>
              <a:rPr dirty="0"/>
              <a:t>- John 19:41</a:t>
            </a:r>
          </a:p>
        </p:txBody>
      </p:sp>
      <p:sp>
        <p:nvSpPr>
          <p:cNvPr id="3" name="Content Placeholder 2"/>
          <p:cNvSpPr>
            <a:spLocks noGrp="1"/>
          </p:cNvSpPr>
          <p:nvPr>
            <p:ph sz="half" idx="1"/>
          </p:nvPr>
        </p:nvSpPr>
        <p:spPr/>
        <p:txBody>
          <a:bodyPr>
            <a:normAutofit lnSpcReduction="10000"/>
          </a:bodyPr>
          <a:lstStyle/>
          <a:p>
            <a:r>
              <a:rPr sz="2800"/>
              <a:t>Now in the place where he was crucified there was a garden; and in the garden a new sepulchre, wherein was never man yet laid.</a:t>
            </a:r>
          </a:p>
        </p:txBody>
      </p:sp>
      <p:pic>
        <p:nvPicPr>
          <p:cNvPr id="7" name="Content Placeholder 6">
            <a:extLst>
              <a:ext uri="{FF2B5EF4-FFF2-40B4-BE49-F238E27FC236}">
                <a16:creationId xmlns:a16="http://schemas.microsoft.com/office/drawing/2014/main" id="{EC54E58A-6840-3F48-33B5-E8610853E351}"/>
              </a:ext>
            </a:extLst>
          </p:cNvPr>
          <p:cNvPicPr>
            <a:picLocks noGrp="1" noChangeAspect="1"/>
          </p:cNvPicPr>
          <p:nvPr>
            <p:ph sz="half" idx="2"/>
          </p:nvPr>
        </p:nvPicPr>
        <p:blipFill>
          <a:blip r:embed="rId2"/>
          <a:stretch>
            <a:fillRect/>
          </a:stretch>
        </p:blipFill>
        <p:spPr>
          <a:xfrm>
            <a:off x="4662488" y="2270209"/>
            <a:ext cx="3671887" cy="3543132"/>
          </a:xfrm>
        </p:spPr>
      </p:pic>
      <p:sp>
        <p:nvSpPr>
          <p:cNvPr id="5" name="TextBox 4"/>
          <p:cNvSpPr txBox="1"/>
          <p:nvPr/>
        </p:nvSpPr>
        <p:spPr>
          <a:xfrm>
            <a:off x="685798" y="5861050"/>
            <a:ext cx="7772400" cy="1371600"/>
          </a:xfrm>
          <a:prstGeom prst="rect">
            <a:avLst/>
          </a:prstGeom>
          <a:noFill/>
        </p:spPr>
        <p:txBody>
          <a:bodyPr wrap="square">
            <a:noAutofit/>
          </a:bodyPr>
          <a:lstStyle/>
          <a:p>
            <a:pPr>
              <a:defRPr sz="2200"/>
            </a:pPr>
            <a:endParaRPr sz="2000" dirty="0"/>
          </a:p>
          <a:p>
            <a:pPr algn="ctr">
              <a:defRPr sz="1400"/>
            </a:pPr>
            <a:r>
              <a:rPr sz="2000" dirty="0"/>
              <a:t>“In love and honor they prepared His body for the tomb.” - Desire of Ages, p. 186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dirty="0"/>
              <a:t>No longer by night </a:t>
            </a:r>
            <a:br>
              <a:rPr lang="en-US" dirty="0"/>
            </a:br>
            <a:r>
              <a:rPr dirty="0"/>
              <a:t>- John 19:42</a:t>
            </a:r>
          </a:p>
        </p:txBody>
      </p:sp>
      <p:sp>
        <p:nvSpPr>
          <p:cNvPr id="3" name="Content Placeholder 2"/>
          <p:cNvSpPr>
            <a:spLocks noGrp="1"/>
          </p:cNvSpPr>
          <p:nvPr>
            <p:ph sz="half" idx="1"/>
          </p:nvPr>
        </p:nvSpPr>
        <p:spPr/>
        <p:txBody>
          <a:bodyPr/>
          <a:lstStyle/>
          <a:p>
            <a:r>
              <a:rPr sz="2800"/>
              <a:t>There laid they Jesus therefore because of the Jews' preparation day; for the sepulchre was nigh at hand.</a:t>
            </a:r>
          </a:p>
        </p:txBody>
      </p:sp>
      <p:pic>
        <p:nvPicPr>
          <p:cNvPr id="7" name="Content Placeholder 6">
            <a:extLst>
              <a:ext uri="{FF2B5EF4-FFF2-40B4-BE49-F238E27FC236}">
                <a16:creationId xmlns:a16="http://schemas.microsoft.com/office/drawing/2014/main" id="{4A8A60E3-F56D-39A6-D4FB-9AB9505CD679}"/>
              </a:ext>
            </a:extLst>
          </p:cNvPr>
          <p:cNvPicPr>
            <a:picLocks noGrp="1" noChangeAspect="1"/>
          </p:cNvPicPr>
          <p:nvPr>
            <p:ph sz="half" idx="2"/>
          </p:nvPr>
        </p:nvPicPr>
        <p:blipFill>
          <a:blip r:embed="rId2"/>
          <a:stretch>
            <a:fillRect/>
          </a:stretch>
        </p:blipFill>
        <p:spPr>
          <a:xfrm>
            <a:off x="4700068" y="2222500"/>
            <a:ext cx="3596727" cy="3638550"/>
          </a:xfrm>
        </p:spPr>
      </p:pic>
      <p:sp>
        <p:nvSpPr>
          <p:cNvPr id="5" name="TextBox 4"/>
          <p:cNvSpPr txBox="1"/>
          <p:nvPr/>
        </p:nvSpPr>
        <p:spPr>
          <a:xfrm>
            <a:off x="0" y="6037871"/>
            <a:ext cx="9144000" cy="745881"/>
          </a:xfrm>
          <a:prstGeom prst="rect">
            <a:avLst/>
          </a:prstGeom>
          <a:noFill/>
        </p:spPr>
        <p:txBody>
          <a:bodyPr wrap="square">
            <a:noAutofit/>
          </a:bodyPr>
          <a:lstStyle/>
          <a:p>
            <a:pPr algn="ctr">
              <a:defRPr sz="1400"/>
            </a:pPr>
            <a:r>
              <a:rPr sz="1950" dirty="0"/>
              <a:t>“</a:t>
            </a:r>
            <a:r>
              <a:rPr lang="en-US" sz="1950" dirty="0"/>
              <a:t>Happy are they who are willing for self to be humbled, saying with John the Baptist, "He must increase, but I must decrease."</a:t>
            </a:r>
            <a:r>
              <a:rPr sz="1950" dirty="0"/>
              <a:t>- Desire of Ages, p. 18</a:t>
            </a:r>
            <a:r>
              <a:rPr lang="en-US" sz="1950" dirty="0"/>
              <a:t>2</a:t>
            </a:r>
            <a:endParaRPr sz="19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C212-1043-1646-A8DF-DFD913D52FE6}"/>
              </a:ext>
            </a:extLst>
          </p:cNvPr>
          <p:cNvSpPr>
            <a:spLocks noGrp="1"/>
          </p:cNvSpPr>
          <p:nvPr>
            <p:ph type="title"/>
          </p:nvPr>
        </p:nvSpPr>
        <p:spPr/>
        <p:txBody>
          <a:bodyPr/>
          <a:lstStyle/>
          <a:p>
            <a:r>
              <a:rPr lang="en-US" dirty="0"/>
              <a:t>Born Again:</a:t>
            </a:r>
            <a:br>
              <a:rPr lang="en-US" dirty="0"/>
            </a:br>
            <a:r>
              <a:rPr lang="en-US" dirty="0"/>
              <a:t>The Desire of Ages p. 177</a:t>
            </a:r>
          </a:p>
        </p:txBody>
      </p:sp>
      <p:sp>
        <p:nvSpPr>
          <p:cNvPr id="3" name="Content Placeholder 2">
            <a:extLst>
              <a:ext uri="{FF2B5EF4-FFF2-40B4-BE49-F238E27FC236}">
                <a16:creationId xmlns:a16="http://schemas.microsoft.com/office/drawing/2014/main" id="{62ADED74-B77A-A832-BCDB-83811231A1BA}"/>
              </a:ext>
            </a:extLst>
          </p:cNvPr>
          <p:cNvSpPr>
            <a:spLocks noGrp="1"/>
          </p:cNvSpPr>
          <p:nvPr>
            <p:ph idx="1"/>
          </p:nvPr>
        </p:nvSpPr>
        <p:spPr/>
        <p:txBody>
          <a:bodyPr>
            <a:normAutofit/>
          </a:bodyPr>
          <a:lstStyle/>
          <a:p>
            <a:pPr marL="0" indent="0">
              <a:buNone/>
            </a:pPr>
            <a:r>
              <a:rPr lang="en-US" sz="3200" dirty="0"/>
              <a:t>After the Lord's ascension, when the disciples were scattered by persecution, Nicodemus came boldly to the front. He employed his wealth in sustaining the infant church that the Jews had expected to be blotted out at the death of Christ.</a:t>
            </a:r>
          </a:p>
        </p:txBody>
      </p:sp>
    </p:spTree>
    <p:extLst>
      <p:ext uri="{BB962C8B-B14F-4D97-AF65-F5344CB8AC3E}">
        <p14:creationId xmlns:p14="http://schemas.microsoft.com/office/powerpoint/2010/main" val="3437890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82543-C89C-3C39-59E7-935EF19B3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C86E2-8C4F-A95B-D950-42D4269065BB}"/>
              </a:ext>
            </a:extLst>
          </p:cNvPr>
          <p:cNvSpPr>
            <a:spLocks noGrp="1"/>
          </p:cNvSpPr>
          <p:nvPr>
            <p:ph type="title"/>
          </p:nvPr>
        </p:nvSpPr>
        <p:spPr/>
        <p:txBody>
          <a:bodyPr/>
          <a:lstStyle/>
          <a:p>
            <a:r>
              <a:rPr lang="en-US" dirty="0"/>
              <a:t>Born Again:</a:t>
            </a:r>
            <a:br>
              <a:rPr lang="en-US" dirty="0"/>
            </a:br>
            <a:r>
              <a:rPr lang="en-US" dirty="0"/>
              <a:t>The Desire of Ages p. 177</a:t>
            </a:r>
          </a:p>
        </p:txBody>
      </p:sp>
      <p:sp>
        <p:nvSpPr>
          <p:cNvPr id="3" name="Content Placeholder 2">
            <a:extLst>
              <a:ext uri="{FF2B5EF4-FFF2-40B4-BE49-F238E27FC236}">
                <a16:creationId xmlns:a16="http://schemas.microsoft.com/office/drawing/2014/main" id="{EC2C289D-7377-A525-B198-6A54293F4673}"/>
              </a:ext>
            </a:extLst>
          </p:cNvPr>
          <p:cNvSpPr>
            <a:spLocks noGrp="1"/>
          </p:cNvSpPr>
          <p:nvPr>
            <p:ph idx="1"/>
          </p:nvPr>
        </p:nvSpPr>
        <p:spPr>
          <a:xfrm>
            <a:off x="809997" y="2407137"/>
            <a:ext cx="7524003" cy="3767017"/>
          </a:xfrm>
        </p:spPr>
        <p:txBody>
          <a:bodyPr>
            <a:noAutofit/>
          </a:bodyPr>
          <a:lstStyle/>
          <a:p>
            <a:pPr marL="0" indent="0">
              <a:buNone/>
            </a:pPr>
            <a:r>
              <a:rPr lang="en-US" sz="3200" dirty="0"/>
              <a:t>In the time of peril he who had been so cautious and questioning was firm as a rock, encouraging the faith of the disciples, and furnishing means to carry forward the work of the gospel. He was scorned and persecuted by those who had paid him reverence in other days. </a:t>
            </a:r>
          </a:p>
        </p:txBody>
      </p:sp>
    </p:spTree>
    <p:extLst>
      <p:ext uri="{BB962C8B-B14F-4D97-AF65-F5344CB8AC3E}">
        <p14:creationId xmlns:p14="http://schemas.microsoft.com/office/powerpoint/2010/main" val="1210355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31511-10D0-EDBB-0B4D-3C927B1A9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CE98A-7936-6DF9-637C-4CB1385AFC4C}"/>
              </a:ext>
            </a:extLst>
          </p:cNvPr>
          <p:cNvSpPr>
            <a:spLocks noGrp="1"/>
          </p:cNvSpPr>
          <p:nvPr>
            <p:ph type="title"/>
          </p:nvPr>
        </p:nvSpPr>
        <p:spPr/>
        <p:txBody>
          <a:bodyPr/>
          <a:lstStyle/>
          <a:p>
            <a:r>
              <a:rPr lang="en-US" dirty="0"/>
              <a:t>Born Again:</a:t>
            </a:r>
            <a:br>
              <a:rPr lang="en-US" dirty="0"/>
            </a:br>
            <a:r>
              <a:rPr lang="en-US" dirty="0"/>
              <a:t>The Desire of Ages p. 177</a:t>
            </a:r>
          </a:p>
        </p:txBody>
      </p:sp>
      <p:sp>
        <p:nvSpPr>
          <p:cNvPr id="3" name="Content Placeholder 2">
            <a:extLst>
              <a:ext uri="{FF2B5EF4-FFF2-40B4-BE49-F238E27FC236}">
                <a16:creationId xmlns:a16="http://schemas.microsoft.com/office/drawing/2014/main" id="{FD936BA7-8BF6-3290-178B-28317DA81AA4}"/>
              </a:ext>
            </a:extLst>
          </p:cNvPr>
          <p:cNvSpPr>
            <a:spLocks noGrp="1"/>
          </p:cNvSpPr>
          <p:nvPr>
            <p:ph idx="1"/>
          </p:nvPr>
        </p:nvSpPr>
        <p:spPr>
          <a:xfrm>
            <a:off x="809997" y="2222287"/>
            <a:ext cx="7524003" cy="4014390"/>
          </a:xfrm>
        </p:spPr>
        <p:txBody>
          <a:bodyPr>
            <a:noAutofit/>
          </a:bodyPr>
          <a:lstStyle/>
          <a:p>
            <a:pPr marL="0" indent="0">
              <a:buNone/>
            </a:pPr>
            <a:r>
              <a:rPr lang="en-US" sz="3200" dirty="0"/>
              <a:t>He became poor in this world's goods; yet he faltered not in the faith which had its beginning in that night conference with Jesus.</a:t>
            </a:r>
          </a:p>
          <a:p>
            <a:pPr marL="0" indent="0">
              <a:buNone/>
            </a:pPr>
            <a:r>
              <a:rPr lang="en-US" sz="3200" dirty="0"/>
              <a:t>Nicodemus related to John the story of that interview, and by his pen it was recorded for the instruction of millions.</a:t>
            </a:r>
          </a:p>
        </p:txBody>
      </p:sp>
    </p:spTree>
    <p:extLst>
      <p:ext uri="{BB962C8B-B14F-4D97-AF65-F5344CB8AC3E}">
        <p14:creationId xmlns:p14="http://schemas.microsoft.com/office/powerpoint/2010/main" val="40134307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04D8-26D4-8D45-564A-1C54C9BC4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E1F5D-5F63-0439-F53E-0EDF89721BBA}"/>
              </a:ext>
            </a:extLst>
          </p:cNvPr>
          <p:cNvSpPr>
            <a:spLocks noGrp="1"/>
          </p:cNvSpPr>
          <p:nvPr>
            <p:ph type="title"/>
          </p:nvPr>
        </p:nvSpPr>
        <p:spPr/>
        <p:txBody>
          <a:bodyPr/>
          <a:lstStyle/>
          <a:p>
            <a:r>
              <a:rPr lang="en-US" dirty="0"/>
              <a:t>Born Again:</a:t>
            </a:r>
            <a:br>
              <a:rPr lang="en-US" dirty="0"/>
            </a:br>
            <a:r>
              <a:rPr lang="en-US" dirty="0"/>
              <a:t>The Desire of Ages p. 177</a:t>
            </a:r>
          </a:p>
        </p:txBody>
      </p:sp>
      <p:sp>
        <p:nvSpPr>
          <p:cNvPr id="3" name="Content Placeholder 2">
            <a:extLst>
              <a:ext uri="{FF2B5EF4-FFF2-40B4-BE49-F238E27FC236}">
                <a16:creationId xmlns:a16="http://schemas.microsoft.com/office/drawing/2014/main" id="{61805D98-2DE4-0F3B-5B56-C3C2D96688B8}"/>
              </a:ext>
            </a:extLst>
          </p:cNvPr>
          <p:cNvSpPr>
            <a:spLocks noGrp="1"/>
          </p:cNvSpPr>
          <p:nvPr>
            <p:ph idx="1"/>
          </p:nvPr>
        </p:nvSpPr>
        <p:spPr/>
        <p:txBody>
          <a:bodyPr>
            <a:noAutofit/>
          </a:bodyPr>
          <a:lstStyle/>
          <a:p>
            <a:pPr marL="0" indent="0">
              <a:buNone/>
            </a:pPr>
            <a:r>
              <a:rPr lang="en-US" sz="3200" dirty="0"/>
              <a:t>The truths there taught are as important today as they were on that solemn night in the shadowy mountain, when the Jewish ruler came to learn the way of life from the lowly Teacher of Galilee.</a:t>
            </a:r>
          </a:p>
        </p:txBody>
      </p:sp>
    </p:spTree>
    <p:extLst>
      <p:ext uri="{BB962C8B-B14F-4D97-AF65-F5344CB8AC3E}">
        <p14:creationId xmlns:p14="http://schemas.microsoft.com/office/powerpoint/2010/main" val="11967499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8B23-4F7C-C99C-38B5-D45D583E9126}"/>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B71BE5FC-6B8D-77BC-8775-9A98F9435F27}"/>
              </a:ext>
            </a:extLst>
          </p:cNvPr>
          <p:cNvSpPr>
            <a:spLocks noGrp="1"/>
          </p:cNvSpPr>
          <p:nvPr>
            <p:ph type="body" idx="1"/>
          </p:nvPr>
        </p:nvSpPr>
        <p:spPr/>
        <p:txBody>
          <a:bodyPr/>
          <a:lstStyle/>
          <a:p>
            <a:pPr algn="l"/>
            <a:r>
              <a:rPr lang="en-US" sz="4000" dirty="0"/>
              <a:t>And HAPPY SABBATH!</a:t>
            </a:r>
          </a:p>
        </p:txBody>
      </p:sp>
    </p:spTree>
    <p:extLst>
      <p:ext uri="{BB962C8B-B14F-4D97-AF65-F5344CB8AC3E}">
        <p14:creationId xmlns:p14="http://schemas.microsoft.com/office/powerpoint/2010/main" val="1182033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Born again - John 3:2</a:t>
            </a:r>
          </a:p>
        </p:txBody>
      </p:sp>
      <p:sp>
        <p:nvSpPr>
          <p:cNvPr id="3" name="Content Placeholder 2"/>
          <p:cNvSpPr>
            <a:spLocks noGrp="1"/>
          </p:cNvSpPr>
          <p:nvPr>
            <p:ph sz="half" idx="1"/>
          </p:nvPr>
        </p:nvSpPr>
        <p:spPr/>
        <p:txBody>
          <a:bodyPr>
            <a:normAutofit fontScale="92500" lnSpcReduction="20000"/>
          </a:bodyPr>
          <a:lstStyle/>
          <a:p>
            <a:r>
              <a:rPr sz="2800" dirty="0"/>
              <a:t>The same came to Jesus by night, and said unto him, Rabbi, we know that thou art a teacher come from God: for no man can do these miracles that thou </a:t>
            </a:r>
            <a:r>
              <a:rPr sz="2800" dirty="0" err="1"/>
              <a:t>doest</a:t>
            </a:r>
            <a:r>
              <a:rPr sz="2800" dirty="0"/>
              <a:t>, except God be with him.</a:t>
            </a:r>
          </a:p>
        </p:txBody>
      </p:sp>
      <p:sp>
        <p:nvSpPr>
          <p:cNvPr id="5" name="TextBox 4"/>
          <p:cNvSpPr txBox="1"/>
          <p:nvPr/>
        </p:nvSpPr>
        <p:spPr>
          <a:xfrm>
            <a:off x="809997" y="5725012"/>
            <a:ext cx="7772400" cy="1371600"/>
          </a:xfrm>
          <a:prstGeom prst="rect">
            <a:avLst/>
          </a:prstGeom>
          <a:noFill/>
        </p:spPr>
        <p:txBody>
          <a:bodyPr wrap="square">
            <a:noAutofit/>
          </a:bodyPr>
          <a:lstStyle/>
          <a:p>
            <a:pPr>
              <a:defRPr sz="2200"/>
            </a:pPr>
            <a:endParaRPr sz="2000" dirty="0"/>
          </a:p>
          <a:p>
            <a:pPr algn="ctr">
              <a:defRPr sz="1400"/>
            </a:pPr>
            <a:r>
              <a:rPr sz="2000" dirty="0"/>
              <a:t>“Nicodemus needed a new heart, one formed through God's Spirit.” - Desire of Ages, p. 172</a:t>
            </a:r>
          </a:p>
        </p:txBody>
      </p:sp>
      <p:pic>
        <p:nvPicPr>
          <p:cNvPr id="5122" name="Picture 2" descr="‘Rabbi, we know that you are a teacher who has come from God. For no one could perform the miraculous signs that you do unless God is with Him.’ – Slide 2">
            <a:extLst>
              <a:ext uri="{FF2B5EF4-FFF2-40B4-BE49-F238E27FC236}">
                <a16:creationId xmlns:a16="http://schemas.microsoft.com/office/drawing/2014/main" id="{DAA5501C-5906-EF41-02AE-D196963A7EB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317" t="8228"/>
          <a:stretch/>
        </p:blipFill>
        <p:spPr bwMode="auto">
          <a:xfrm>
            <a:off x="4822092" y="2279371"/>
            <a:ext cx="3670723" cy="35245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Born again - John 3:3</a:t>
            </a:r>
          </a:p>
        </p:txBody>
      </p:sp>
      <p:sp>
        <p:nvSpPr>
          <p:cNvPr id="3" name="Content Placeholder 2"/>
          <p:cNvSpPr>
            <a:spLocks noGrp="1"/>
          </p:cNvSpPr>
          <p:nvPr>
            <p:ph sz="half" idx="1"/>
          </p:nvPr>
        </p:nvSpPr>
        <p:spPr/>
        <p:txBody>
          <a:bodyPr/>
          <a:lstStyle/>
          <a:p>
            <a:r>
              <a:rPr sz="2800"/>
              <a:t>Jesus answered and said unto him, Verily, verily, I say unto thee, Except a man be born again, he cannot see the kingdom of God.</a:t>
            </a:r>
          </a:p>
        </p:txBody>
      </p:sp>
      <p:sp>
        <p:nvSpPr>
          <p:cNvPr id="5" name="TextBox 4"/>
          <p:cNvSpPr txBox="1"/>
          <p:nvPr/>
        </p:nvSpPr>
        <p:spPr>
          <a:xfrm>
            <a:off x="777080" y="6056922"/>
            <a:ext cx="7772400" cy="1039689"/>
          </a:xfrm>
          <a:prstGeom prst="rect">
            <a:avLst/>
          </a:prstGeom>
          <a:noFill/>
        </p:spPr>
        <p:txBody>
          <a:bodyPr wrap="square">
            <a:noAutofit/>
          </a:bodyPr>
          <a:lstStyle/>
          <a:p>
            <a:pPr algn="ctr">
              <a:defRPr sz="1400"/>
            </a:pPr>
            <a:r>
              <a:rPr sz="2000" dirty="0"/>
              <a:t>“Christ did not fail to speak of man’s sin, but offered the remedy in new life.” - Desire of Ages, p. 173</a:t>
            </a:r>
          </a:p>
        </p:txBody>
      </p:sp>
      <p:pic>
        <p:nvPicPr>
          <p:cNvPr id="6146" name="Picture 2" descr="‘Rabbi, we know that you are a teacher who has come from God. For no one could perform the miraculous signs that you do unless God is with Him.’ – Slide 2">
            <a:extLst>
              <a:ext uri="{FF2B5EF4-FFF2-40B4-BE49-F238E27FC236}">
                <a16:creationId xmlns:a16="http://schemas.microsoft.com/office/drawing/2014/main" id="{C6290973-CC96-A4FD-C54A-5A3CB8695D5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4860" r="25523"/>
          <a:stretch/>
        </p:blipFill>
        <p:spPr bwMode="auto">
          <a:xfrm>
            <a:off x="4571998" y="2409151"/>
            <a:ext cx="3602894" cy="3451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Born again - John 3:4</a:t>
            </a:r>
          </a:p>
        </p:txBody>
      </p:sp>
      <p:sp>
        <p:nvSpPr>
          <p:cNvPr id="3" name="Content Placeholder 2"/>
          <p:cNvSpPr>
            <a:spLocks noGrp="1"/>
          </p:cNvSpPr>
          <p:nvPr>
            <p:ph sz="half" idx="1"/>
          </p:nvPr>
        </p:nvSpPr>
        <p:spPr/>
        <p:txBody>
          <a:bodyPr>
            <a:normAutofit lnSpcReduction="10000"/>
          </a:bodyPr>
          <a:lstStyle/>
          <a:p>
            <a:r>
              <a:rPr sz="2800" dirty="0"/>
              <a:t>Nicodemus saith unto him, How can a man be born when he is old? can he enter the second time into his mother's womb, and be born?</a:t>
            </a:r>
          </a:p>
        </p:txBody>
      </p:sp>
      <p:sp>
        <p:nvSpPr>
          <p:cNvPr id="5" name="TextBox 4"/>
          <p:cNvSpPr txBox="1"/>
          <p:nvPr/>
        </p:nvSpPr>
        <p:spPr>
          <a:xfrm>
            <a:off x="351692" y="5861050"/>
            <a:ext cx="8643815" cy="850687"/>
          </a:xfrm>
          <a:prstGeom prst="rect">
            <a:avLst/>
          </a:prstGeom>
          <a:noFill/>
        </p:spPr>
        <p:txBody>
          <a:bodyPr wrap="square">
            <a:noAutofit/>
          </a:bodyPr>
          <a:lstStyle/>
          <a:p>
            <a:pPr algn="ctr">
              <a:defRPr sz="1400"/>
            </a:pPr>
            <a:r>
              <a:rPr sz="2000" dirty="0"/>
              <a:t>“</a:t>
            </a:r>
            <a:r>
              <a:rPr lang="en-US" sz="2000" dirty="0"/>
              <a:t>Nicodemus had come to the Lord thinking to enter into a discussion with Him, but Jesus laid bare the foundation principles of truth.</a:t>
            </a:r>
            <a:r>
              <a:rPr sz="2000" dirty="0"/>
              <a:t>- Desire of Ages, p. 172</a:t>
            </a:r>
          </a:p>
        </p:txBody>
      </p:sp>
      <p:pic>
        <p:nvPicPr>
          <p:cNvPr id="7170" name="Picture 2" descr="Nicodemus said to Him, ‘How can a man be born when he is old? He cannot enter his mother’s womb and be born a second time, can he?’ – Slide 4">
            <a:extLst>
              <a:ext uri="{FF2B5EF4-FFF2-40B4-BE49-F238E27FC236}">
                <a16:creationId xmlns:a16="http://schemas.microsoft.com/office/drawing/2014/main" id="{5D473D3D-B74B-A39D-45C6-04BC2F206BC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941"/>
          <a:stretch/>
        </p:blipFill>
        <p:spPr bwMode="auto">
          <a:xfrm>
            <a:off x="4767385" y="2321169"/>
            <a:ext cx="3843418" cy="3097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Born again - John 3:5</a:t>
            </a:r>
          </a:p>
        </p:txBody>
      </p:sp>
      <p:sp>
        <p:nvSpPr>
          <p:cNvPr id="3" name="Content Placeholder 2"/>
          <p:cNvSpPr>
            <a:spLocks noGrp="1"/>
          </p:cNvSpPr>
          <p:nvPr>
            <p:ph sz="half" idx="1"/>
          </p:nvPr>
        </p:nvSpPr>
        <p:spPr/>
        <p:txBody>
          <a:bodyPr/>
          <a:lstStyle/>
          <a:p>
            <a:r>
              <a:rPr sz="2800"/>
              <a:t>Jesus answered, Verily, verily, I say unto thee, Except a man be born of water and of the Spirit, he cannot enter into the kingdom of God.</a:t>
            </a:r>
          </a:p>
        </p:txBody>
      </p:sp>
      <p:sp>
        <p:nvSpPr>
          <p:cNvPr id="5" name="TextBox 4"/>
          <p:cNvSpPr txBox="1"/>
          <p:nvPr/>
        </p:nvSpPr>
        <p:spPr>
          <a:xfrm>
            <a:off x="283858" y="5861050"/>
            <a:ext cx="8576280" cy="1371600"/>
          </a:xfrm>
          <a:prstGeom prst="rect">
            <a:avLst/>
          </a:prstGeom>
          <a:noFill/>
        </p:spPr>
        <p:txBody>
          <a:bodyPr wrap="square">
            <a:noAutofit/>
          </a:bodyPr>
          <a:lstStyle/>
          <a:p>
            <a:pPr algn="ctr">
              <a:defRPr sz="1400"/>
            </a:pPr>
            <a:r>
              <a:rPr sz="2000" dirty="0"/>
              <a:t>“</a:t>
            </a:r>
            <a:r>
              <a:rPr lang="en-US" sz="2000" dirty="0"/>
              <a:t>He said to Nicodemus, It is not theoretical knowledge you need so much as spiritual regeneration. You need not to have your curiosity satisfied, but to have a new heart. </a:t>
            </a:r>
            <a:r>
              <a:rPr sz="2000" dirty="0"/>
              <a:t>- Desire of Ages, p. 173</a:t>
            </a:r>
          </a:p>
        </p:txBody>
      </p:sp>
      <p:pic>
        <p:nvPicPr>
          <p:cNvPr id="8194" name="Picture 2" descr="Jesus replied, ‘I tell you the solemn truth, unless a person is born from above, he cannot see the kingdom of God.’ – Slide 3">
            <a:extLst>
              <a:ext uri="{FF2B5EF4-FFF2-40B4-BE49-F238E27FC236}">
                <a16:creationId xmlns:a16="http://schemas.microsoft.com/office/drawing/2014/main" id="{FE36C94F-96B2-5C1A-6B46-0CB8291BC35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2488" y="2531841"/>
            <a:ext cx="4012203" cy="30091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Quotable</Template>
  <TotalTime>142</TotalTime>
  <Words>3501</Words>
  <Application>Microsoft Office PowerPoint</Application>
  <PresentationFormat>On-screen Show (4:3)</PresentationFormat>
  <Paragraphs>193</Paragraphs>
  <Slides>58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Century Gothic</vt:lpstr>
      <vt:lpstr>Wingdings 2</vt:lpstr>
      <vt:lpstr>Quotable</vt:lpstr>
      <vt:lpstr>Look and Live</vt:lpstr>
      <vt:lpstr>He knew all men - John 2:23</vt:lpstr>
      <vt:lpstr>He knew all men - John 2:24</vt:lpstr>
      <vt:lpstr>He knew all men - John 2:25</vt:lpstr>
      <vt:lpstr>He knew all men - John 3:1</vt:lpstr>
      <vt:lpstr>Born again - John 3:2</vt:lpstr>
      <vt:lpstr>Born again - John 3:3</vt:lpstr>
      <vt:lpstr>Born again - John 3:4</vt:lpstr>
      <vt:lpstr>Born again - John 3:5</vt:lpstr>
      <vt:lpstr>Born again - John 3:6</vt:lpstr>
      <vt:lpstr>Born again - John 3:7</vt:lpstr>
      <vt:lpstr>Born again - John 3:8</vt:lpstr>
      <vt:lpstr>Born again - John 3:9</vt:lpstr>
      <vt:lpstr>Look up and live - John 3:10</vt:lpstr>
      <vt:lpstr>Look up and live - John 3:11</vt:lpstr>
      <vt:lpstr>Look up and live - John 3:12</vt:lpstr>
      <vt:lpstr>Look up and live - John 3:13</vt:lpstr>
      <vt:lpstr>Look up and live - John 3:14</vt:lpstr>
      <vt:lpstr>Look up and live  – Numbers 21:4</vt:lpstr>
      <vt:lpstr>Look up and live  – Numbers 21:5</vt:lpstr>
      <vt:lpstr>Look up and live  – Numbers 21:6</vt:lpstr>
      <vt:lpstr>Look up and live  – Numbers 21:7</vt:lpstr>
      <vt:lpstr>Look up and live  – Numbers 21:8</vt:lpstr>
      <vt:lpstr>Look up and live  – Numbers 21:9</vt:lpstr>
      <vt:lpstr>Look up and live - John 3:15</vt:lpstr>
      <vt:lpstr>Look up and live - John 3:16</vt:lpstr>
      <vt:lpstr>Look up and live - John 3:17</vt:lpstr>
      <vt:lpstr>Look up and live - John 3:18</vt:lpstr>
      <vt:lpstr>Look up and live - John 3:19</vt:lpstr>
      <vt:lpstr>Look up and live - John 3:20</vt:lpstr>
      <vt:lpstr>Look up and live - John 3:21</vt:lpstr>
      <vt:lpstr>Let him come unto me  - John 7:37</vt:lpstr>
      <vt:lpstr>Let him come unto me  - John 7:38</vt:lpstr>
      <vt:lpstr>Let him come unto me  - John 7:39</vt:lpstr>
      <vt:lpstr>Let him come unto me  - John 7:40</vt:lpstr>
      <vt:lpstr>Let him come unto me  - John 7:41</vt:lpstr>
      <vt:lpstr>Let him come unto me  - John 7:42</vt:lpstr>
      <vt:lpstr>Let him come unto me  - John 7:43</vt:lpstr>
      <vt:lpstr>Deceived - John 7:44</vt:lpstr>
      <vt:lpstr>Deceived - John 7:45</vt:lpstr>
      <vt:lpstr>Deceived - John 7:46</vt:lpstr>
      <vt:lpstr>Deceived - John 7:47</vt:lpstr>
      <vt:lpstr>Deceived - John 7:48</vt:lpstr>
      <vt:lpstr>Deceived - John 7:49</vt:lpstr>
      <vt:lpstr>Deceived - John 7:50</vt:lpstr>
      <vt:lpstr>Deceived - John 7:51</vt:lpstr>
      <vt:lpstr>Deceived - John 7:52</vt:lpstr>
      <vt:lpstr>Deceived - John 7:53</vt:lpstr>
      <vt:lpstr>No longer by night  - John 19:38</vt:lpstr>
      <vt:lpstr>No longer by night  - John 19:39</vt:lpstr>
      <vt:lpstr>No longer by night  - John 19:40</vt:lpstr>
      <vt:lpstr>No longer by night  - John 19:41</vt:lpstr>
      <vt:lpstr>No longer by night  - John 19:42</vt:lpstr>
      <vt:lpstr>Born Again: The Desire of Ages p. 177</vt:lpstr>
      <vt:lpstr>Born Again: The Desire of Ages p. 177</vt:lpstr>
      <vt:lpstr>Born Again: The Desire of Ages p. 177</vt:lpstr>
      <vt:lpstr>Born Again: The Desire of Ages p. 177</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2024-10-26T07:04:11Z</dcterms:modified>
  <cp:category/>
</cp:coreProperties>
</file>